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562" r:id="rId4"/>
    <p:sldId id="561" r:id="rId5"/>
    <p:sldId id="555" r:id="rId6"/>
    <p:sldId id="523" r:id="rId7"/>
    <p:sldId id="557" r:id="rId8"/>
    <p:sldId id="558" r:id="rId9"/>
    <p:sldId id="573" r:id="rId10"/>
    <p:sldId id="560" r:id="rId11"/>
    <p:sldId id="553" r:id="rId12"/>
    <p:sldId id="587" r:id="rId13"/>
    <p:sldId id="5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9CFEA-B316-4D51-A0E1-1AC829F035EA}" v="5" dt="2023-11-21T00:37:50.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96" autoAdjust="0"/>
    <p:restoredTop sz="94660"/>
  </p:normalViewPr>
  <p:slideViewPr>
    <p:cSldViewPr snapToGrid="0">
      <p:cViewPr varScale="1">
        <p:scale>
          <a:sx n="111" d="100"/>
          <a:sy n="111" d="100"/>
        </p:scale>
        <p:origin x="192" y="96"/>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Hathway" userId="35833793-c7cb-47c1-b4b3-f935f5b92848" providerId="ADAL" clId="{5B09CFEA-B316-4D51-A0E1-1AC829F035EA}"/>
    <pc:docChg chg="modSld">
      <pc:chgData name="Gareth Hathway" userId="35833793-c7cb-47c1-b4b3-f935f5b92848" providerId="ADAL" clId="{5B09CFEA-B316-4D51-A0E1-1AC829F035EA}" dt="2023-11-21T00:37:50.564" v="4" actId="20577"/>
      <pc:docMkLst>
        <pc:docMk/>
      </pc:docMkLst>
      <pc:sldChg chg="modSp">
        <pc:chgData name="Gareth Hathway" userId="35833793-c7cb-47c1-b4b3-f935f5b92848" providerId="ADAL" clId="{5B09CFEA-B316-4D51-A0E1-1AC829F035EA}" dt="2023-11-21T00:37:50.564" v="4" actId="20577"/>
        <pc:sldMkLst>
          <pc:docMk/>
          <pc:sldMk cId="1086480708" sldId="523"/>
        </pc:sldMkLst>
        <pc:graphicFrameChg chg="mod">
          <ac:chgData name="Gareth Hathway" userId="35833793-c7cb-47c1-b4b3-f935f5b92848" providerId="ADAL" clId="{5B09CFEA-B316-4D51-A0E1-1AC829F035EA}" dt="2023-11-21T00:37:50.564" v="4" actId="20577"/>
          <ac:graphicFrameMkLst>
            <pc:docMk/>
            <pc:sldMk cId="1086480708" sldId="523"/>
            <ac:graphicFrameMk id="7" creationId="{4A2FDEA3-2A1B-5FF6-ED02-6064072F6E8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Too much power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Unions</c:v>
                </c:pt>
                <c:pt idx="1">
                  <c:v>Large businesses</c:v>
                </c:pt>
              </c:strCache>
            </c:strRef>
          </c:cat>
          <c:val>
            <c:numRef>
              <c:f>Sheet1!$B$2:$B$3</c:f>
              <c:numCache>
                <c:formatCode>General</c:formatCode>
                <c:ptCount val="2"/>
                <c:pt idx="0">
                  <c:v>26</c:v>
                </c:pt>
                <c:pt idx="1">
                  <c:v>66</c:v>
                </c:pt>
              </c:numCache>
            </c:numRef>
          </c:val>
          <c:extLst>
            <c:ext xmlns:c16="http://schemas.microsoft.com/office/drawing/2014/chart" uri="{C3380CC4-5D6E-409C-BE32-E72D297353CC}">
              <c16:uniqueId val="{00000000-2A73-45D4-8C80-1FD492BDC791}"/>
            </c:ext>
          </c:extLst>
        </c:ser>
        <c:ser>
          <c:idx val="1"/>
          <c:order val="1"/>
          <c:tx>
            <c:strRef>
              <c:f>Sheet1!$C$1</c:f>
              <c:strCache>
                <c:ptCount val="1"/>
                <c:pt idx="0">
                  <c:v>About the right amount </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Unions</c:v>
                </c:pt>
                <c:pt idx="1">
                  <c:v>Large businesses</c:v>
                </c:pt>
              </c:strCache>
            </c:strRef>
          </c:cat>
          <c:val>
            <c:numRef>
              <c:f>Sheet1!$C$2:$C$3</c:f>
              <c:numCache>
                <c:formatCode>General</c:formatCode>
                <c:ptCount val="2"/>
                <c:pt idx="0">
                  <c:v>38</c:v>
                </c:pt>
                <c:pt idx="1">
                  <c:v>21</c:v>
                </c:pt>
              </c:numCache>
            </c:numRef>
          </c:val>
          <c:extLst>
            <c:ext xmlns:c16="http://schemas.microsoft.com/office/drawing/2014/chart" uri="{C3380CC4-5D6E-409C-BE32-E72D297353CC}">
              <c16:uniqueId val="{00000001-2A73-45D4-8C80-1FD492BDC791}"/>
            </c:ext>
          </c:extLst>
        </c:ser>
        <c:ser>
          <c:idx val="2"/>
          <c:order val="2"/>
          <c:tx>
            <c:strRef>
              <c:f>Sheet1!$D$1</c:f>
              <c:strCache>
                <c:ptCount val="1"/>
                <c:pt idx="0">
                  <c:v>Not enough power </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Unions</c:v>
                </c:pt>
                <c:pt idx="1">
                  <c:v>Large businesses</c:v>
                </c:pt>
              </c:strCache>
            </c:strRef>
          </c:cat>
          <c:val>
            <c:numRef>
              <c:f>Sheet1!$D$2:$D$3</c:f>
              <c:numCache>
                <c:formatCode>General</c:formatCode>
                <c:ptCount val="2"/>
                <c:pt idx="0">
                  <c:v>27</c:v>
                </c:pt>
                <c:pt idx="1">
                  <c:v>4</c:v>
                </c:pt>
              </c:numCache>
            </c:numRef>
          </c:val>
          <c:extLst>
            <c:ext xmlns:c16="http://schemas.microsoft.com/office/drawing/2014/chart" uri="{C3380CC4-5D6E-409C-BE32-E72D297353CC}">
              <c16:uniqueId val="{00000002-2A73-45D4-8C80-1FD492BDC791}"/>
            </c:ext>
          </c:extLst>
        </c:ser>
        <c:ser>
          <c:idx val="3"/>
          <c:order val="3"/>
          <c:tx>
            <c:strRef>
              <c:f>Sheet1!$E$1</c:f>
              <c:strCache>
                <c:ptCount val="1"/>
                <c:pt idx="0">
                  <c:v>Unsure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Unions</c:v>
                </c:pt>
                <c:pt idx="1">
                  <c:v>Large businesses</c:v>
                </c:pt>
              </c:strCache>
            </c:strRef>
          </c:cat>
          <c:val>
            <c:numRef>
              <c:f>Sheet1!$E$2:$E$3</c:f>
              <c:numCache>
                <c:formatCode>General</c:formatCode>
                <c:ptCount val="2"/>
                <c:pt idx="0">
                  <c:v>9</c:v>
                </c:pt>
                <c:pt idx="1">
                  <c:v>10</c:v>
                </c:pt>
              </c:numCache>
            </c:numRef>
          </c:val>
          <c:extLst>
            <c:ext xmlns:c16="http://schemas.microsoft.com/office/drawing/2014/chart" uri="{C3380CC4-5D6E-409C-BE32-E72D297353CC}">
              <c16:uniqueId val="{00000003-2A73-45D4-8C80-1FD492BDC791}"/>
            </c:ext>
          </c:extLst>
        </c:ser>
        <c:dLbls>
          <c:showLegendKey val="0"/>
          <c:showVal val="0"/>
          <c:showCatName val="0"/>
          <c:showSerName val="0"/>
          <c:showPercent val="0"/>
          <c:showBubbleSize val="0"/>
        </c:dLbls>
        <c:gapWidth val="150"/>
        <c:overlap val="100"/>
        <c:axId val="1220548063"/>
        <c:axId val="1220544703"/>
      </c:barChart>
      <c:catAx>
        <c:axId val="1220548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0544703"/>
        <c:crosses val="autoZero"/>
        <c:auto val="1"/>
        <c:lblAlgn val="ctr"/>
        <c:lblOffset val="100"/>
        <c:noMultiLvlLbl val="0"/>
      </c:catAx>
      <c:valAx>
        <c:axId val="1220544703"/>
        <c:scaling>
          <c:orientation val="minMax"/>
          <c:max val="100"/>
        </c:scaling>
        <c:delete val="1"/>
        <c:axPos val="b"/>
        <c:numFmt formatCode="General" sourceLinked="1"/>
        <c:majorTickMark val="none"/>
        <c:minorTickMark val="none"/>
        <c:tickLblPos val="nextTo"/>
        <c:crossAx val="1220548063"/>
        <c:crosses val="autoZero"/>
        <c:crossBetween val="between"/>
      </c:valAx>
      <c:spPr>
        <a:noFill/>
        <a:ln>
          <a:noFill/>
        </a:ln>
        <a:effectLst/>
      </c:spPr>
    </c:plotArea>
    <c:legend>
      <c:legendPos val="b"/>
      <c:layout>
        <c:manualLayout>
          <c:xMode val="edge"/>
          <c:yMode val="edge"/>
          <c:x val="0.23229107420428965"/>
          <c:y val="0.92091463542332153"/>
          <c:w val="0.68612056388589415"/>
          <c:h val="6.1154843229122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B8BB-40E4-89C6-4AA90E7871C1}"/>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6-B8BB-40E4-89C6-4AA90E7871C1}"/>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B8BB-40E4-89C6-4AA90E7871C1}"/>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0-DA4E-46B3-BBE5-043D96274143}"/>
              </c:ext>
            </c:extLst>
          </c:dPt>
          <c:dPt>
            <c:idx val="4"/>
            <c:invertIfNegative val="0"/>
            <c:bubble3D val="0"/>
            <c:spPr>
              <a:solidFill>
                <a:srgbClr val="C00000"/>
              </a:solidFill>
              <a:ln>
                <a:noFill/>
              </a:ln>
              <a:effectLst/>
            </c:spPr>
            <c:extLst>
              <c:ext xmlns:c16="http://schemas.microsoft.com/office/drawing/2014/chart" uri="{C3380CC4-5D6E-409C-BE32-E72D297353CC}">
                <c16:uniqueId val="{00000005-B8BB-40E4-89C6-4AA90E7871C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Workers receiving wage rises</c:v>
                </c:pt>
                <c:pt idx="1">
                  <c:v>Businesses increasing prices to secure larger profits</c:v>
                </c:pt>
                <c:pt idx="2">
                  <c:v>Global pressures like the war in Ukraine and the Covid-19 pandemic</c:v>
                </c:pt>
                <c:pt idx="3">
                  <c:v>Unsure</c:v>
                </c:pt>
              </c:strCache>
            </c:strRef>
          </c:cat>
          <c:val>
            <c:numRef>
              <c:f>Sheet1!$B$2:$B$5</c:f>
              <c:numCache>
                <c:formatCode>General</c:formatCode>
                <c:ptCount val="4"/>
                <c:pt idx="0">
                  <c:v>9</c:v>
                </c:pt>
                <c:pt idx="1">
                  <c:v>41</c:v>
                </c:pt>
                <c:pt idx="2">
                  <c:v>40</c:v>
                </c:pt>
                <c:pt idx="3">
                  <c:v>10</c:v>
                </c:pt>
              </c:numCache>
            </c:numRef>
          </c:val>
          <c:extLst>
            <c:ext xmlns:c16="http://schemas.microsoft.com/office/drawing/2014/chart" uri="{C3380CC4-5D6E-409C-BE32-E72D297353CC}">
              <c16:uniqueId val="{00000000-B8BB-40E4-89C6-4AA90E7871C1}"/>
            </c:ext>
          </c:extLst>
        </c:ser>
        <c:dLbls>
          <c:dLblPos val="outEnd"/>
          <c:showLegendKey val="0"/>
          <c:showVal val="1"/>
          <c:showCatName val="0"/>
          <c:showSerName val="0"/>
          <c:showPercent val="0"/>
          <c:showBubbleSize val="0"/>
        </c:dLbls>
        <c:gapWidth val="219"/>
        <c:overlap val="-27"/>
        <c:axId val="1016501776"/>
        <c:axId val="1016502736"/>
      </c:barChart>
      <c:catAx>
        <c:axId val="10165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6502736"/>
        <c:crosses val="autoZero"/>
        <c:auto val="1"/>
        <c:lblAlgn val="ctr"/>
        <c:lblOffset val="100"/>
        <c:noMultiLvlLbl val="0"/>
      </c:catAx>
      <c:valAx>
        <c:axId val="1016502736"/>
        <c:scaling>
          <c:orientation val="minMax"/>
          <c:max val="70"/>
        </c:scaling>
        <c:delete val="1"/>
        <c:axPos val="l"/>
        <c:numFmt formatCode="General" sourceLinked="1"/>
        <c:majorTickMark val="none"/>
        <c:minorTickMark val="none"/>
        <c:tickLblPos val="nextTo"/>
        <c:crossAx val="101650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3-B8BB-40E4-89C6-4AA90E7871C1}"/>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6-B8BB-40E4-89C6-4AA90E7871C1}"/>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4-B8BB-40E4-89C6-4AA90E7871C1}"/>
              </c:ext>
            </c:extLst>
          </c:dPt>
          <c:dPt>
            <c:idx val="4"/>
            <c:invertIfNegative val="0"/>
            <c:bubble3D val="0"/>
            <c:spPr>
              <a:solidFill>
                <a:srgbClr val="C00000"/>
              </a:solidFill>
              <a:ln>
                <a:noFill/>
              </a:ln>
              <a:effectLst/>
            </c:spPr>
            <c:extLst>
              <c:ext xmlns:c16="http://schemas.microsoft.com/office/drawing/2014/chart" uri="{C3380CC4-5D6E-409C-BE32-E72D297353CC}">
                <c16:uniqueId val="{00000005-B8BB-40E4-89C6-4AA90E7871C1}"/>
              </c:ext>
            </c:extLst>
          </c:dPt>
          <c:dLbls>
            <c:dLbl>
              <c:idx val="0"/>
              <c:tx>
                <c:rich>
                  <a:bodyPr/>
                  <a:lstStyle/>
                  <a:p>
                    <a:r>
                      <a:rPr lang="en-US"/>
                      <a:t>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8BB-40E4-89C6-4AA90E7871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support</c:v>
                </c:pt>
                <c:pt idx="1">
                  <c:v>Somewhat support</c:v>
                </c:pt>
                <c:pt idx="2">
                  <c:v>Neither support, nor oppose</c:v>
                </c:pt>
                <c:pt idx="3">
                  <c:v>Somewhat oppose</c:v>
                </c:pt>
                <c:pt idx="4">
                  <c:v>Strongly oppose</c:v>
                </c:pt>
              </c:strCache>
            </c:strRef>
          </c:cat>
          <c:val>
            <c:numRef>
              <c:f>Sheet1!$B$2:$B$6</c:f>
              <c:numCache>
                <c:formatCode>General</c:formatCode>
                <c:ptCount val="5"/>
                <c:pt idx="0">
                  <c:v>65</c:v>
                </c:pt>
                <c:pt idx="1">
                  <c:v>20</c:v>
                </c:pt>
                <c:pt idx="2">
                  <c:v>10</c:v>
                </c:pt>
                <c:pt idx="3">
                  <c:v>3</c:v>
                </c:pt>
                <c:pt idx="4">
                  <c:v>2</c:v>
                </c:pt>
              </c:numCache>
            </c:numRef>
          </c:val>
          <c:extLst>
            <c:ext xmlns:c16="http://schemas.microsoft.com/office/drawing/2014/chart" uri="{C3380CC4-5D6E-409C-BE32-E72D297353CC}">
              <c16:uniqueId val="{00000000-B8BB-40E4-89C6-4AA90E7871C1}"/>
            </c:ext>
          </c:extLst>
        </c:ser>
        <c:dLbls>
          <c:dLblPos val="outEnd"/>
          <c:showLegendKey val="0"/>
          <c:showVal val="1"/>
          <c:showCatName val="0"/>
          <c:showSerName val="0"/>
          <c:showPercent val="0"/>
          <c:showBubbleSize val="0"/>
        </c:dLbls>
        <c:gapWidth val="219"/>
        <c:overlap val="-27"/>
        <c:axId val="1016501776"/>
        <c:axId val="1016502736"/>
      </c:barChart>
      <c:catAx>
        <c:axId val="10165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6502736"/>
        <c:crosses val="autoZero"/>
        <c:auto val="1"/>
        <c:lblAlgn val="ctr"/>
        <c:lblOffset val="100"/>
        <c:noMultiLvlLbl val="0"/>
      </c:catAx>
      <c:valAx>
        <c:axId val="1016502736"/>
        <c:scaling>
          <c:orientation val="minMax"/>
          <c:max val="70"/>
        </c:scaling>
        <c:delete val="1"/>
        <c:axPos val="l"/>
        <c:numFmt formatCode="General" sourceLinked="1"/>
        <c:majorTickMark val="none"/>
        <c:minorTickMark val="none"/>
        <c:tickLblPos val="nextTo"/>
        <c:crossAx val="101650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92523351860376E-2"/>
          <c:y val="3.8726381619799521E-2"/>
          <c:w val="0.97449644862590712"/>
          <c:h val="0.8602091280049676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3-B8BB-40E4-89C6-4AA90E7871C1}"/>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6-B8BB-40E4-89C6-4AA90E7871C1}"/>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4-B8BB-40E4-89C6-4AA90E7871C1}"/>
              </c:ext>
            </c:extLst>
          </c:dPt>
          <c:dPt>
            <c:idx val="4"/>
            <c:invertIfNegative val="0"/>
            <c:bubble3D val="0"/>
            <c:spPr>
              <a:solidFill>
                <a:srgbClr val="C00000"/>
              </a:solidFill>
              <a:ln>
                <a:noFill/>
              </a:ln>
              <a:effectLst/>
            </c:spPr>
            <c:extLst>
              <c:ext xmlns:c16="http://schemas.microsoft.com/office/drawing/2014/chart" uri="{C3380CC4-5D6E-409C-BE32-E72D297353CC}">
                <c16:uniqueId val="{00000005-B8BB-40E4-89C6-4AA90E7871C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agree </c:v>
                </c:pt>
                <c:pt idx="1">
                  <c:v>Somewhat agree </c:v>
                </c:pt>
                <c:pt idx="2">
                  <c:v>Neither agree, nor disagree </c:v>
                </c:pt>
                <c:pt idx="3">
                  <c:v>Somewhat disagree </c:v>
                </c:pt>
                <c:pt idx="4">
                  <c:v>Strongly disagree </c:v>
                </c:pt>
              </c:strCache>
            </c:strRef>
          </c:cat>
          <c:val>
            <c:numRef>
              <c:f>Sheet1!$B$2:$B$6</c:f>
              <c:numCache>
                <c:formatCode>General</c:formatCode>
                <c:ptCount val="5"/>
                <c:pt idx="0">
                  <c:v>43</c:v>
                </c:pt>
                <c:pt idx="1">
                  <c:v>29</c:v>
                </c:pt>
                <c:pt idx="2">
                  <c:v>17</c:v>
                </c:pt>
                <c:pt idx="3">
                  <c:v>8</c:v>
                </c:pt>
                <c:pt idx="4">
                  <c:v>3</c:v>
                </c:pt>
              </c:numCache>
            </c:numRef>
          </c:val>
          <c:extLst>
            <c:ext xmlns:c16="http://schemas.microsoft.com/office/drawing/2014/chart" uri="{C3380CC4-5D6E-409C-BE32-E72D297353CC}">
              <c16:uniqueId val="{00000000-B8BB-40E4-89C6-4AA90E7871C1}"/>
            </c:ext>
          </c:extLst>
        </c:ser>
        <c:dLbls>
          <c:dLblPos val="outEnd"/>
          <c:showLegendKey val="0"/>
          <c:showVal val="1"/>
          <c:showCatName val="0"/>
          <c:showSerName val="0"/>
          <c:showPercent val="0"/>
          <c:showBubbleSize val="0"/>
        </c:dLbls>
        <c:gapWidth val="219"/>
        <c:overlap val="-27"/>
        <c:axId val="1016501776"/>
        <c:axId val="1016502736"/>
      </c:barChart>
      <c:catAx>
        <c:axId val="10165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6502736"/>
        <c:crosses val="autoZero"/>
        <c:auto val="1"/>
        <c:lblAlgn val="ctr"/>
        <c:lblOffset val="100"/>
        <c:noMultiLvlLbl val="0"/>
      </c:catAx>
      <c:valAx>
        <c:axId val="1016502736"/>
        <c:scaling>
          <c:orientation val="minMax"/>
          <c:max val="70"/>
        </c:scaling>
        <c:delete val="1"/>
        <c:axPos val="l"/>
        <c:numFmt formatCode="General" sourceLinked="1"/>
        <c:majorTickMark val="none"/>
        <c:minorTickMark val="none"/>
        <c:tickLblPos val="nextTo"/>
        <c:crossAx val="101650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B8BB-40E4-89C6-4AA90E7871C1}"/>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6-B8BB-40E4-89C6-4AA90E7871C1}"/>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B8BB-40E4-89C6-4AA90E7871C1}"/>
              </c:ext>
            </c:extLst>
          </c:dPt>
          <c:dPt>
            <c:idx val="4"/>
            <c:invertIfNegative val="0"/>
            <c:bubble3D val="0"/>
            <c:spPr>
              <a:solidFill>
                <a:srgbClr val="C00000"/>
              </a:solidFill>
              <a:ln>
                <a:noFill/>
              </a:ln>
              <a:effectLst/>
            </c:spPr>
            <c:extLst>
              <c:ext xmlns:c16="http://schemas.microsoft.com/office/drawing/2014/chart" uri="{C3380CC4-5D6E-409C-BE32-E72D297353CC}">
                <c16:uniqueId val="{00000005-B8BB-40E4-89C6-4AA90E7871C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Big business use labour hire to pay some of their workforce less than others for doing the same job, as a way of cost cutting which is unfair </c:v>
                </c:pt>
                <c:pt idx="1">
                  <c:v>Unsure </c:v>
                </c:pt>
                <c:pt idx="2">
                  <c:v>Big business needs the flexibility to employ labour hire to create jobs, increase productivity and ensure healthy profits  </c:v>
                </c:pt>
              </c:strCache>
            </c:strRef>
          </c:cat>
          <c:val>
            <c:numRef>
              <c:f>Sheet1!$B$2:$B$4</c:f>
              <c:numCache>
                <c:formatCode>General</c:formatCode>
                <c:ptCount val="3"/>
                <c:pt idx="0">
                  <c:v>48</c:v>
                </c:pt>
                <c:pt idx="1">
                  <c:v>22</c:v>
                </c:pt>
                <c:pt idx="2">
                  <c:v>30</c:v>
                </c:pt>
              </c:numCache>
            </c:numRef>
          </c:val>
          <c:extLst>
            <c:ext xmlns:c16="http://schemas.microsoft.com/office/drawing/2014/chart" uri="{C3380CC4-5D6E-409C-BE32-E72D297353CC}">
              <c16:uniqueId val="{00000000-B8BB-40E4-89C6-4AA90E7871C1}"/>
            </c:ext>
          </c:extLst>
        </c:ser>
        <c:dLbls>
          <c:dLblPos val="outEnd"/>
          <c:showLegendKey val="0"/>
          <c:showVal val="1"/>
          <c:showCatName val="0"/>
          <c:showSerName val="0"/>
          <c:showPercent val="0"/>
          <c:showBubbleSize val="0"/>
        </c:dLbls>
        <c:gapWidth val="219"/>
        <c:overlap val="-27"/>
        <c:axId val="1016501776"/>
        <c:axId val="1016502736"/>
      </c:barChart>
      <c:catAx>
        <c:axId val="10165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6502736"/>
        <c:crosses val="autoZero"/>
        <c:auto val="1"/>
        <c:lblAlgn val="ctr"/>
        <c:lblOffset val="100"/>
        <c:noMultiLvlLbl val="0"/>
      </c:catAx>
      <c:valAx>
        <c:axId val="1016502736"/>
        <c:scaling>
          <c:orientation val="minMax"/>
          <c:max val="70"/>
        </c:scaling>
        <c:delete val="1"/>
        <c:axPos val="l"/>
        <c:numFmt formatCode="General" sourceLinked="1"/>
        <c:majorTickMark val="none"/>
        <c:minorTickMark val="none"/>
        <c:tickLblPos val="nextTo"/>
        <c:crossAx val="101650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44447624021058"/>
          <c:y val="2.977983387243999E-2"/>
          <c:w val="0.65055552375978942"/>
          <c:h val="0.86879563700919227"/>
        </c:manualLayout>
      </c:layout>
      <c:barChart>
        <c:barDir val="bar"/>
        <c:grouping val="clustered"/>
        <c:varyColors val="0"/>
        <c:ser>
          <c:idx val="0"/>
          <c:order val="0"/>
          <c:tx>
            <c:strRef>
              <c:f>Sheet1!$B$1</c:f>
              <c:strCache>
                <c:ptCount val="1"/>
                <c:pt idx="0">
                  <c:v>Metro QLD (n=303)</c:v>
                </c:pt>
              </c:strCache>
            </c:strRef>
          </c:tx>
          <c:spPr>
            <a:solidFill>
              <a:schemeClr val="bg1">
                <a:lumMod val="50000"/>
              </a:schemeClr>
            </a:solidFill>
            <a:ln>
              <a:noFill/>
            </a:ln>
            <a:effectLst/>
          </c:spPr>
          <c:invertIfNegative val="0"/>
          <c:dLbls>
            <c:dLbl>
              <c:idx val="0"/>
              <c:tx>
                <c:rich>
                  <a:bodyPr/>
                  <a:lstStyle/>
                  <a:p>
                    <a:fld id="{2F571C1B-077C-43C8-95A6-9CBC221D52A6}" type="CELLRANGE">
                      <a:rPr lang="en-US" dirty="0"/>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0BC-4C4D-9D74-EE6ED7039DCC}"/>
                </c:ext>
              </c:extLst>
            </c:dLbl>
            <c:dLbl>
              <c:idx val="1"/>
              <c:tx>
                <c:rich>
                  <a:bodyPr/>
                  <a:lstStyle/>
                  <a:p>
                    <a:fld id="{3015190C-1236-4FB5-B32E-1C2A4DD67DCF}"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0BC-4C4D-9D74-EE6ED7039DCC}"/>
                </c:ext>
              </c:extLst>
            </c:dLbl>
            <c:dLbl>
              <c:idx val="2"/>
              <c:tx>
                <c:rich>
                  <a:bodyPr/>
                  <a:lstStyle/>
                  <a:p>
                    <a:fld id="{1BE7BB22-179D-4467-A625-F5B98F5510EC}"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0BC-4C4D-9D74-EE6ED7039DCC}"/>
                </c:ext>
              </c:extLst>
            </c:dLbl>
            <c:dLbl>
              <c:idx val="3"/>
              <c:tx>
                <c:rich>
                  <a:bodyPr/>
                  <a:lstStyle/>
                  <a:p>
                    <a:fld id="{DC737970-66B2-4BF0-82A4-AB30F3926A3B}"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0BC-4C4D-9D74-EE6ED7039DCC}"/>
                </c:ext>
              </c:extLst>
            </c:dLbl>
            <c:dLbl>
              <c:idx val="4"/>
              <c:tx>
                <c:rich>
                  <a:bodyPr/>
                  <a:lstStyle/>
                  <a:p>
                    <a:fld id="{65354A62-8258-416A-BD90-34EC5AEFD1BC}"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0BC-4C4D-9D74-EE6ED7039DCC}"/>
                </c:ext>
              </c:extLst>
            </c:dLbl>
            <c:dLbl>
              <c:idx val="5"/>
              <c:tx>
                <c:rich>
                  <a:bodyPr/>
                  <a:lstStyle/>
                  <a:p>
                    <a:fld id="{AF8C9B01-8070-43B5-A880-904F1657CFB8}"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0BC-4C4D-9D74-EE6ED7039DCC}"/>
                </c:ext>
              </c:extLst>
            </c:dLbl>
            <c:dLbl>
              <c:idx val="6"/>
              <c:tx>
                <c:rich>
                  <a:bodyPr/>
                  <a:lstStyle/>
                  <a:p>
                    <a:fld id="{391CD42C-F1C7-40DE-A9AD-7A4B1CF4AE84}"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0BC-4C4D-9D74-EE6ED7039D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Change workplace laws to better protect workers from wage theft</c:v>
                </c:pt>
                <c:pt idx="1">
                  <c:v>Increase the minimum wage</c:v>
                </c:pt>
                <c:pt idx="2">
                  <c:v>Try to increase wages for workers in general</c:v>
                </c:pt>
                <c:pt idx="3">
                  <c:v>Change workplace laws to close labour hire loopholes that allow employers to keep wages low through outsourcing</c:v>
                </c:pt>
                <c:pt idx="4">
                  <c:v>Protect secure jobs by making it more difficult for companies to lay off permanent contract workers</c:v>
                </c:pt>
                <c:pt idx="5">
                  <c:v>Regulate the gig economy more, to ensure that gig workers are entitled to the same work rights as other workers</c:v>
                </c:pt>
                <c:pt idx="6">
                  <c:v>Change workplace laws to enable unions to negotiate higher wages</c:v>
                </c:pt>
              </c:strCache>
            </c:strRef>
          </c:cat>
          <c:val>
            <c:numRef>
              <c:f>Sheet1!$B$2:$B$8</c:f>
              <c:numCache>
                <c:formatCode>General</c:formatCode>
                <c:ptCount val="7"/>
                <c:pt idx="0">
                  <c:v>77</c:v>
                </c:pt>
                <c:pt idx="1">
                  <c:v>67</c:v>
                </c:pt>
                <c:pt idx="2">
                  <c:v>68</c:v>
                </c:pt>
                <c:pt idx="3">
                  <c:v>64</c:v>
                </c:pt>
                <c:pt idx="4">
                  <c:v>57</c:v>
                </c:pt>
                <c:pt idx="5">
                  <c:v>59</c:v>
                </c:pt>
                <c:pt idx="6">
                  <c:v>52</c:v>
                </c:pt>
              </c:numCache>
            </c:numRef>
          </c:val>
          <c:extLst>
            <c:ext xmlns:c15="http://schemas.microsoft.com/office/drawing/2012/chart" uri="{02D57815-91ED-43cb-92C2-25804820EDAC}">
              <c15:datalabelsRange>
                <c15:f>Sheet1!$N$2:$N$8</c15:f>
                <c15:dlblRangeCache>
                  <c:ptCount val="7"/>
                  <c:pt idx="0">
                    <c:v>77 (66)</c:v>
                  </c:pt>
                  <c:pt idx="1">
                    <c:v>67 (62)</c:v>
                  </c:pt>
                  <c:pt idx="2">
                    <c:v>68 (54)</c:v>
                  </c:pt>
                  <c:pt idx="3">
                    <c:v>64 (53)</c:v>
                  </c:pt>
                  <c:pt idx="4">
                    <c:v>57 (51)</c:v>
                  </c:pt>
                  <c:pt idx="5">
                    <c:v>59 (47)</c:v>
                  </c:pt>
                  <c:pt idx="6">
                    <c:v>52 (44)</c:v>
                  </c:pt>
                </c15:dlblRangeCache>
              </c15:datalabelsRange>
            </c:ext>
            <c:ext xmlns:c16="http://schemas.microsoft.com/office/drawing/2014/chart" uri="{C3380CC4-5D6E-409C-BE32-E72D297353CC}">
              <c16:uniqueId val="{00000000-B003-4E4B-A9D4-E3BB8AD52635}"/>
            </c:ext>
          </c:extLst>
        </c:ser>
        <c:ser>
          <c:idx val="1"/>
          <c:order val="1"/>
          <c:tx>
            <c:strRef>
              <c:f>Sheet1!$C$1</c:f>
              <c:strCache>
                <c:ptCount val="1"/>
                <c:pt idx="0">
                  <c:v>Regional QLD (n=304)</c:v>
                </c:pt>
              </c:strCache>
            </c:strRef>
          </c:tx>
          <c:spPr>
            <a:solidFill>
              <a:schemeClr val="accent1"/>
            </a:solidFill>
            <a:ln>
              <a:noFill/>
            </a:ln>
            <a:effectLst/>
          </c:spPr>
          <c:invertIfNegative val="0"/>
          <c:dLbls>
            <c:dLbl>
              <c:idx val="0"/>
              <c:tx>
                <c:rich>
                  <a:bodyPr/>
                  <a:lstStyle/>
                  <a:p>
                    <a:fld id="{6EE0A2CD-CBD5-4C4C-988E-2C1B7E6149F9}" type="CELLRANGE">
                      <a:rPr lang="en-US" dirty="0"/>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0BC-4C4D-9D74-EE6ED7039DCC}"/>
                </c:ext>
              </c:extLst>
            </c:dLbl>
            <c:dLbl>
              <c:idx val="1"/>
              <c:tx>
                <c:rich>
                  <a:bodyPr/>
                  <a:lstStyle/>
                  <a:p>
                    <a:fld id="{F8A72406-E4FB-4A01-B5D4-6C4DCA0F16EF}"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0BC-4C4D-9D74-EE6ED7039DCC}"/>
                </c:ext>
              </c:extLst>
            </c:dLbl>
            <c:dLbl>
              <c:idx val="2"/>
              <c:tx>
                <c:rich>
                  <a:bodyPr/>
                  <a:lstStyle/>
                  <a:p>
                    <a:fld id="{0F454D7C-2402-43C6-ADE6-CF210388BEBC}"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0BC-4C4D-9D74-EE6ED7039DCC}"/>
                </c:ext>
              </c:extLst>
            </c:dLbl>
            <c:dLbl>
              <c:idx val="3"/>
              <c:tx>
                <c:rich>
                  <a:bodyPr/>
                  <a:lstStyle/>
                  <a:p>
                    <a:fld id="{168119C8-B5D1-4B44-BDBE-22196E08A321}"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0BC-4C4D-9D74-EE6ED7039DCC}"/>
                </c:ext>
              </c:extLst>
            </c:dLbl>
            <c:dLbl>
              <c:idx val="4"/>
              <c:tx>
                <c:rich>
                  <a:bodyPr/>
                  <a:lstStyle/>
                  <a:p>
                    <a:fld id="{A430A398-54B3-4958-8A83-9EED749DFAEA}"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0BC-4C4D-9D74-EE6ED7039DCC}"/>
                </c:ext>
              </c:extLst>
            </c:dLbl>
            <c:dLbl>
              <c:idx val="5"/>
              <c:tx>
                <c:rich>
                  <a:bodyPr/>
                  <a:lstStyle/>
                  <a:p>
                    <a:fld id="{DA626D92-2F3A-4CA4-85E4-8B3E7A6142B5}"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0BC-4C4D-9D74-EE6ED7039DCC}"/>
                </c:ext>
              </c:extLst>
            </c:dLbl>
            <c:dLbl>
              <c:idx val="6"/>
              <c:tx>
                <c:rich>
                  <a:bodyPr/>
                  <a:lstStyle/>
                  <a:p>
                    <a:fld id="{CBD8AF84-2F36-4FD2-85CF-041E19FD059E}"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0BC-4C4D-9D74-EE6ED7039D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Change workplace laws to better protect workers from wage theft</c:v>
                </c:pt>
                <c:pt idx="1">
                  <c:v>Increase the minimum wage</c:v>
                </c:pt>
                <c:pt idx="2">
                  <c:v>Try to increase wages for workers in general</c:v>
                </c:pt>
                <c:pt idx="3">
                  <c:v>Change workplace laws to close labour hire loopholes that allow employers to keep wages low through outsourcing</c:v>
                </c:pt>
                <c:pt idx="4">
                  <c:v>Protect secure jobs by making it more difficult for companies to lay off permanent contract workers</c:v>
                </c:pt>
                <c:pt idx="5">
                  <c:v>Regulate the gig economy more, to ensure that gig workers are entitled to the same work rights as other workers</c:v>
                </c:pt>
                <c:pt idx="6">
                  <c:v>Change workplace laws to enable unions to negotiate higher wages</c:v>
                </c:pt>
              </c:strCache>
            </c:strRef>
          </c:cat>
          <c:val>
            <c:numRef>
              <c:f>Sheet1!$C$2:$C$8</c:f>
              <c:numCache>
                <c:formatCode>General</c:formatCode>
                <c:ptCount val="7"/>
                <c:pt idx="0">
                  <c:v>79</c:v>
                </c:pt>
                <c:pt idx="1">
                  <c:v>68</c:v>
                </c:pt>
                <c:pt idx="2">
                  <c:v>71</c:v>
                </c:pt>
                <c:pt idx="3">
                  <c:v>68</c:v>
                </c:pt>
                <c:pt idx="4">
                  <c:v>64</c:v>
                </c:pt>
                <c:pt idx="5">
                  <c:v>58</c:v>
                </c:pt>
                <c:pt idx="6">
                  <c:v>53</c:v>
                </c:pt>
              </c:numCache>
            </c:numRef>
          </c:val>
          <c:extLst>
            <c:ext xmlns:c15="http://schemas.microsoft.com/office/drawing/2012/chart" uri="{02D57815-91ED-43cb-92C2-25804820EDAC}">
              <c15:datalabelsRange>
                <c15:f>Sheet1!$O$2:$O$8</c15:f>
                <c15:dlblRangeCache>
                  <c:ptCount val="7"/>
                  <c:pt idx="0">
                    <c:v>79 (72)</c:v>
                  </c:pt>
                  <c:pt idx="1">
                    <c:v>68 (68)</c:v>
                  </c:pt>
                  <c:pt idx="2">
                    <c:v>71 (63)</c:v>
                  </c:pt>
                  <c:pt idx="3">
                    <c:v>68 (55)</c:v>
                  </c:pt>
                  <c:pt idx="4">
                    <c:v>64 (59)</c:v>
                  </c:pt>
                  <c:pt idx="5">
                    <c:v>58 (54)</c:v>
                  </c:pt>
                  <c:pt idx="6">
                    <c:v>53 (50)</c:v>
                  </c:pt>
                </c15:dlblRangeCache>
              </c15:datalabelsRange>
            </c:ext>
            <c:ext xmlns:c16="http://schemas.microsoft.com/office/drawing/2014/chart" uri="{C3380CC4-5D6E-409C-BE32-E72D297353CC}">
              <c16:uniqueId val="{00000000-600A-453C-89F0-6EE496F2AD4A}"/>
            </c:ext>
          </c:extLst>
        </c:ser>
        <c:ser>
          <c:idx val="2"/>
          <c:order val="2"/>
          <c:tx>
            <c:strRef>
              <c:f>Sheet1!$D$1</c:f>
              <c:strCache>
                <c:ptCount val="1"/>
                <c:pt idx="0">
                  <c:v>WA (n=307)</c:v>
                </c:pt>
              </c:strCache>
            </c:strRef>
          </c:tx>
          <c:spPr>
            <a:solidFill>
              <a:schemeClr val="accent4"/>
            </a:solidFill>
            <a:ln>
              <a:noFill/>
            </a:ln>
            <a:effectLst/>
          </c:spPr>
          <c:invertIfNegative val="0"/>
          <c:dLbls>
            <c:dLbl>
              <c:idx val="0"/>
              <c:tx>
                <c:rich>
                  <a:bodyPr/>
                  <a:lstStyle/>
                  <a:p>
                    <a:fld id="{2CF39F00-C847-4394-9CD0-9FD79E4E7A2A}" type="CELLRANGE">
                      <a:rPr lang="en-US" dirty="0"/>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0BC-4C4D-9D74-EE6ED7039DCC}"/>
                </c:ext>
              </c:extLst>
            </c:dLbl>
            <c:dLbl>
              <c:idx val="1"/>
              <c:tx>
                <c:rich>
                  <a:bodyPr/>
                  <a:lstStyle/>
                  <a:p>
                    <a:fld id="{289A68F9-8DF9-4F8B-9400-45C3CD6194B6}"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0BC-4C4D-9D74-EE6ED7039DCC}"/>
                </c:ext>
              </c:extLst>
            </c:dLbl>
            <c:dLbl>
              <c:idx val="2"/>
              <c:tx>
                <c:rich>
                  <a:bodyPr/>
                  <a:lstStyle/>
                  <a:p>
                    <a:fld id="{366E5CB8-135D-4E15-8ADD-DD171652E396}"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0BC-4C4D-9D74-EE6ED7039DCC}"/>
                </c:ext>
              </c:extLst>
            </c:dLbl>
            <c:dLbl>
              <c:idx val="3"/>
              <c:tx>
                <c:rich>
                  <a:bodyPr/>
                  <a:lstStyle/>
                  <a:p>
                    <a:fld id="{DB4022BC-156B-49BE-A2CD-9E3492B91EE7}"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0BC-4C4D-9D74-EE6ED7039DCC}"/>
                </c:ext>
              </c:extLst>
            </c:dLbl>
            <c:dLbl>
              <c:idx val="4"/>
              <c:tx>
                <c:rich>
                  <a:bodyPr/>
                  <a:lstStyle/>
                  <a:p>
                    <a:fld id="{F1EC6F0C-9388-421A-90D7-817A49C84B8E}"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0BC-4C4D-9D74-EE6ED7039DCC}"/>
                </c:ext>
              </c:extLst>
            </c:dLbl>
            <c:dLbl>
              <c:idx val="5"/>
              <c:tx>
                <c:rich>
                  <a:bodyPr/>
                  <a:lstStyle/>
                  <a:p>
                    <a:fld id="{B11EC2E9-5112-4962-AC59-D75CAD82469A}"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0BC-4C4D-9D74-EE6ED7039DCC}"/>
                </c:ext>
              </c:extLst>
            </c:dLbl>
            <c:dLbl>
              <c:idx val="6"/>
              <c:tx>
                <c:rich>
                  <a:bodyPr/>
                  <a:lstStyle/>
                  <a:p>
                    <a:fld id="{1E5D56B7-7C05-4A81-B8A2-C6E8291CE6F3}"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0BC-4C4D-9D74-EE6ED7039D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Change workplace laws to better protect workers from wage theft</c:v>
                </c:pt>
                <c:pt idx="1">
                  <c:v>Increase the minimum wage</c:v>
                </c:pt>
                <c:pt idx="2">
                  <c:v>Try to increase wages for workers in general</c:v>
                </c:pt>
                <c:pt idx="3">
                  <c:v>Change workplace laws to close labour hire loopholes that allow employers to keep wages low through outsourcing</c:v>
                </c:pt>
                <c:pt idx="4">
                  <c:v>Protect secure jobs by making it more difficult for companies to lay off permanent contract workers</c:v>
                </c:pt>
                <c:pt idx="5">
                  <c:v>Regulate the gig economy more, to ensure that gig workers are entitled to the same work rights as other workers</c:v>
                </c:pt>
                <c:pt idx="6">
                  <c:v>Change workplace laws to enable unions to negotiate higher wages</c:v>
                </c:pt>
              </c:strCache>
            </c:strRef>
          </c:cat>
          <c:val>
            <c:numRef>
              <c:f>Sheet1!$D$2:$D$8</c:f>
              <c:numCache>
                <c:formatCode>General</c:formatCode>
                <c:ptCount val="7"/>
                <c:pt idx="0">
                  <c:v>78</c:v>
                </c:pt>
                <c:pt idx="1">
                  <c:v>68</c:v>
                </c:pt>
                <c:pt idx="2">
                  <c:v>65</c:v>
                </c:pt>
                <c:pt idx="3">
                  <c:v>58</c:v>
                </c:pt>
                <c:pt idx="4">
                  <c:v>59</c:v>
                </c:pt>
                <c:pt idx="5">
                  <c:v>62</c:v>
                </c:pt>
                <c:pt idx="6">
                  <c:v>48</c:v>
                </c:pt>
              </c:numCache>
            </c:numRef>
          </c:val>
          <c:extLst>
            <c:ext xmlns:c15="http://schemas.microsoft.com/office/drawing/2012/chart" uri="{02D57815-91ED-43cb-92C2-25804820EDAC}">
              <c15:datalabelsRange>
                <c15:f>Sheet1!$P$2:$P$8</c15:f>
                <c15:dlblRangeCache>
                  <c:ptCount val="7"/>
                  <c:pt idx="0">
                    <c:v>78 (71)</c:v>
                  </c:pt>
                  <c:pt idx="1">
                    <c:v>68 (66)</c:v>
                  </c:pt>
                  <c:pt idx="2">
                    <c:v>65 (63)</c:v>
                  </c:pt>
                  <c:pt idx="3">
                    <c:v>58 (60)</c:v>
                  </c:pt>
                  <c:pt idx="4">
                    <c:v>59 (55)</c:v>
                  </c:pt>
                  <c:pt idx="5">
                    <c:v>62 (51)</c:v>
                  </c:pt>
                  <c:pt idx="6">
                    <c:v>48 (48)</c:v>
                  </c:pt>
                </c15:dlblRangeCache>
              </c15:datalabelsRange>
            </c:ext>
            <c:ext xmlns:c16="http://schemas.microsoft.com/office/drawing/2014/chart" uri="{C3380CC4-5D6E-409C-BE32-E72D297353CC}">
              <c16:uniqueId val="{00000000-87AF-47E3-A3B1-27610A957F8D}"/>
            </c:ext>
          </c:extLst>
        </c:ser>
        <c:ser>
          <c:idx val="3"/>
          <c:order val="3"/>
          <c:tx>
            <c:strRef>
              <c:f>Sheet1!$E$1</c:f>
              <c:strCache>
                <c:ptCount val="1"/>
                <c:pt idx="0">
                  <c:v>Tasmania (n=302)</c:v>
                </c:pt>
              </c:strCache>
            </c:strRef>
          </c:tx>
          <c:spPr>
            <a:solidFill>
              <a:srgbClr val="00B050"/>
            </a:solidFill>
            <a:ln>
              <a:noFill/>
            </a:ln>
            <a:effectLst/>
          </c:spPr>
          <c:invertIfNegative val="0"/>
          <c:dLbls>
            <c:dLbl>
              <c:idx val="0"/>
              <c:tx>
                <c:rich>
                  <a:bodyPr/>
                  <a:lstStyle/>
                  <a:p>
                    <a:fld id="{C2EED65B-5F4E-49C9-8F51-39269BD99555}" type="CELLRANGE">
                      <a:rPr lang="en-US" dirty="0"/>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A0BC-4C4D-9D74-EE6ED7039DCC}"/>
                </c:ext>
              </c:extLst>
            </c:dLbl>
            <c:dLbl>
              <c:idx val="1"/>
              <c:tx>
                <c:rich>
                  <a:bodyPr/>
                  <a:lstStyle/>
                  <a:p>
                    <a:fld id="{D996B4C1-E84A-4D4B-9072-D9EC45223446}"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A0BC-4C4D-9D74-EE6ED7039DCC}"/>
                </c:ext>
              </c:extLst>
            </c:dLbl>
            <c:dLbl>
              <c:idx val="2"/>
              <c:tx>
                <c:rich>
                  <a:bodyPr/>
                  <a:lstStyle/>
                  <a:p>
                    <a:fld id="{153CC8F4-EFBA-427D-BB72-1039AA5A80AA}"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A0BC-4C4D-9D74-EE6ED7039DCC}"/>
                </c:ext>
              </c:extLst>
            </c:dLbl>
            <c:dLbl>
              <c:idx val="3"/>
              <c:tx>
                <c:rich>
                  <a:bodyPr/>
                  <a:lstStyle/>
                  <a:p>
                    <a:fld id="{9139811A-7467-4024-B8B6-FB44F2F30426}"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A0BC-4C4D-9D74-EE6ED7039DCC}"/>
                </c:ext>
              </c:extLst>
            </c:dLbl>
            <c:dLbl>
              <c:idx val="4"/>
              <c:tx>
                <c:rich>
                  <a:bodyPr/>
                  <a:lstStyle/>
                  <a:p>
                    <a:fld id="{93DB0CCB-9037-4C45-B80B-E569D87221A8}"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A0BC-4C4D-9D74-EE6ED7039DCC}"/>
                </c:ext>
              </c:extLst>
            </c:dLbl>
            <c:dLbl>
              <c:idx val="5"/>
              <c:tx>
                <c:rich>
                  <a:bodyPr/>
                  <a:lstStyle/>
                  <a:p>
                    <a:fld id="{605DAF2B-AA74-4211-A4F2-866BC522A3D7}"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A0BC-4C4D-9D74-EE6ED7039DCC}"/>
                </c:ext>
              </c:extLst>
            </c:dLbl>
            <c:dLbl>
              <c:idx val="6"/>
              <c:tx>
                <c:rich>
                  <a:bodyPr/>
                  <a:lstStyle/>
                  <a:p>
                    <a:fld id="{5FA0277D-4509-42A8-99D6-9AFCC6458A18}"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A0BC-4C4D-9D74-EE6ED7039D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Change workplace laws to better protect workers from wage theft</c:v>
                </c:pt>
                <c:pt idx="1">
                  <c:v>Increase the minimum wage</c:v>
                </c:pt>
                <c:pt idx="2">
                  <c:v>Try to increase wages for workers in general</c:v>
                </c:pt>
                <c:pt idx="3">
                  <c:v>Change workplace laws to close labour hire loopholes that allow employers to keep wages low through outsourcing</c:v>
                </c:pt>
                <c:pt idx="4">
                  <c:v>Protect secure jobs by making it more difficult for companies to lay off permanent contract workers</c:v>
                </c:pt>
                <c:pt idx="5">
                  <c:v>Regulate the gig economy more, to ensure that gig workers are entitled to the same work rights as other workers</c:v>
                </c:pt>
                <c:pt idx="6">
                  <c:v>Change workplace laws to enable unions to negotiate higher wages</c:v>
                </c:pt>
              </c:strCache>
            </c:strRef>
          </c:cat>
          <c:val>
            <c:numRef>
              <c:f>Sheet1!$E$2:$E$8</c:f>
              <c:numCache>
                <c:formatCode>General</c:formatCode>
                <c:ptCount val="7"/>
                <c:pt idx="0">
                  <c:v>84</c:v>
                </c:pt>
                <c:pt idx="1">
                  <c:v>73</c:v>
                </c:pt>
                <c:pt idx="2">
                  <c:v>68</c:v>
                </c:pt>
                <c:pt idx="3">
                  <c:v>71</c:v>
                </c:pt>
                <c:pt idx="4">
                  <c:v>64</c:v>
                </c:pt>
                <c:pt idx="5">
                  <c:v>69</c:v>
                </c:pt>
                <c:pt idx="6">
                  <c:v>55</c:v>
                </c:pt>
              </c:numCache>
            </c:numRef>
          </c:val>
          <c:extLst>
            <c:ext xmlns:c15="http://schemas.microsoft.com/office/drawing/2012/chart" uri="{02D57815-91ED-43cb-92C2-25804820EDAC}">
              <c15:datalabelsRange>
                <c15:f>Sheet1!$Q$2:$Q$8</c15:f>
                <c15:dlblRangeCache>
                  <c:ptCount val="7"/>
                  <c:pt idx="0">
                    <c:v>84</c:v>
                  </c:pt>
                  <c:pt idx="1">
                    <c:v>73</c:v>
                  </c:pt>
                  <c:pt idx="2">
                    <c:v>68</c:v>
                  </c:pt>
                  <c:pt idx="3">
                    <c:v>71</c:v>
                  </c:pt>
                  <c:pt idx="4">
                    <c:v>64</c:v>
                  </c:pt>
                  <c:pt idx="5">
                    <c:v>69</c:v>
                  </c:pt>
                  <c:pt idx="6">
                    <c:v>55</c:v>
                  </c:pt>
                </c15:dlblRangeCache>
              </c15:datalabelsRange>
            </c:ext>
            <c:ext xmlns:c16="http://schemas.microsoft.com/office/drawing/2014/chart" uri="{C3380CC4-5D6E-409C-BE32-E72D297353CC}">
              <c16:uniqueId val="{00000000-A0BC-4C4D-9D74-EE6ED7039DCC}"/>
            </c:ext>
          </c:extLst>
        </c:ser>
        <c:dLbls>
          <c:dLblPos val="outEnd"/>
          <c:showLegendKey val="0"/>
          <c:showVal val="1"/>
          <c:showCatName val="0"/>
          <c:showSerName val="0"/>
          <c:showPercent val="0"/>
          <c:showBubbleSize val="0"/>
        </c:dLbls>
        <c:gapWidth val="182"/>
        <c:axId val="2050462175"/>
        <c:axId val="2050460255"/>
      </c:barChart>
      <c:catAx>
        <c:axId val="20504621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en-US"/>
          </a:p>
        </c:txPr>
        <c:crossAx val="2050460255"/>
        <c:crosses val="autoZero"/>
        <c:auto val="1"/>
        <c:lblAlgn val="ctr"/>
        <c:lblOffset val="100"/>
        <c:noMultiLvlLbl val="0"/>
      </c:catAx>
      <c:valAx>
        <c:axId val="2050460255"/>
        <c:scaling>
          <c:orientation val="minMax"/>
        </c:scaling>
        <c:delete val="1"/>
        <c:axPos val="t"/>
        <c:numFmt formatCode="General" sourceLinked="1"/>
        <c:majorTickMark val="none"/>
        <c:minorTickMark val="none"/>
        <c:tickLblPos val="nextTo"/>
        <c:crossAx val="2050462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Something that would make a difference to workers and the government should do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Change workplace laws to better protect workers from wage theft</c:v>
                </c:pt>
                <c:pt idx="1">
                  <c:v>Increase the minimum wage</c:v>
                </c:pt>
                <c:pt idx="2">
                  <c:v>Change workplace laws to close labour hire loopholes that allow employers to keep wages low through outsourcing</c:v>
                </c:pt>
                <c:pt idx="3">
                  <c:v>Regulate the gig economy more, to ensure that gig workers are entitled to the same work rights as other workers</c:v>
                </c:pt>
                <c:pt idx="4">
                  <c:v>Try to increase wages for workers in general</c:v>
                </c:pt>
                <c:pt idx="5">
                  <c:v>Protect secure jobs by making it more difficult for companies to lay off permanent contract workers</c:v>
                </c:pt>
                <c:pt idx="6">
                  <c:v>Change workplace laws to enable unions to negotiate higher wages</c:v>
                </c:pt>
              </c:strCache>
            </c:strRef>
          </c:cat>
          <c:val>
            <c:numRef>
              <c:f>Sheet1!$B$2:$B$8</c:f>
              <c:numCache>
                <c:formatCode>General</c:formatCode>
                <c:ptCount val="7"/>
                <c:pt idx="0">
                  <c:v>84</c:v>
                </c:pt>
                <c:pt idx="1">
                  <c:v>73</c:v>
                </c:pt>
                <c:pt idx="2">
                  <c:v>71</c:v>
                </c:pt>
                <c:pt idx="3">
                  <c:v>69</c:v>
                </c:pt>
                <c:pt idx="4">
                  <c:v>68</c:v>
                </c:pt>
                <c:pt idx="5">
                  <c:v>64</c:v>
                </c:pt>
                <c:pt idx="6">
                  <c:v>55</c:v>
                </c:pt>
              </c:numCache>
            </c:numRef>
          </c:val>
          <c:extLst>
            <c:ext xmlns:c16="http://schemas.microsoft.com/office/drawing/2014/chart" uri="{C3380CC4-5D6E-409C-BE32-E72D297353CC}">
              <c16:uniqueId val="{00000000-2A73-45D4-8C80-1FD492BDC791}"/>
            </c:ext>
          </c:extLst>
        </c:ser>
        <c:ser>
          <c:idx val="1"/>
          <c:order val="1"/>
          <c:tx>
            <c:strRef>
              <c:f>Sheet1!$C$1</c:f>
              <c:strCache>
                <c:ptCount val="1"/>
                <c:pt idx="0">
                  <c:v>Something that would make a difference to workers, but the government should not do</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Change workplace laws to better protect workers from wage theft</c:v>
                </c:pt>
                <c:pt idx="1">
                  <c:v>Increase the minimum wage</c:v>
                </c:pt>
                <c:pt idx="2">
                  <c:v>Change workplace laws to close labour hire loopholes that allow employers to keep wages low through outsourcing</c:v>
                </c:pt>
                <c:pt idx="3">
                  <c:v>Regulate the gig economy more, to ensure that gig workers are entitled to the same work rights as other workers</c:v>
                </c:pt>
                <c:pt idx="4">
                  <c:v>Try to increase wages for workers in general</c:v>
                </c:pt>
                <c:pt idx="5">
                  <c:v>Protect secure jobs by making it more difficult for companies to lay off permanent contract workers</c:v>
                </c:pt>
                <c:pt idx="6">
                  <c:v>Change workplace laws to enable unions to negotiate higher wages</c:v>
                </c:pt>
              </c:strCache>
            </c:strRef>
          </c:cat>
          <c:val>
            <c:numRef>
              <c:f>Sheet1!$C$2:$C$8</c:f>
              <c:numCache>
                <c:formatCode>General</c:formatCode>
                <c:ptCount val="7"/>
                <c:pt idx="0">
                  <c:v>12</c:v>
                </c:pt>
                <c:pt idx="1">
                  <c:v>20</c:v>
                </c:pt>
                <c:pt idx="2">
                  <c:v>18</c:v>
                </c:pt>
                <c:pt idx="3">
                  <c:v>21</c:v>
                </c:pt>
                <c:pt idx="4">
                  <c:v>26</c:v>
                </c:pt>
                <c:pt idx="5">
                  <c:v>24</c:v>
                </c:pt>
                <c:pt idx="6">
                  <c:v>27</c:v>
                </c:pt>
              </c:numCache>
            </c:numRef>
          </c:val>
          <c:extLst>
            <c:ext xmlns:c16="http://schemas.microsoft.com/office/drawing/2014/chart" uri="{C3380CC4-5D6E-409C-BE32-E72D297353CC}">
              <c16:uniqueId val="{00000001-2A73-45D4-8C80-1FD492BDC791}"/>
            </c:ext>
          </c:extLst>
        </c:ser>
        <c:ser>
          <c:idx val="2"/>
          <c:order val="2"/>
          <c:tx>
            <c:strRef>
              <c:f>Sheet1!$D$1</c:f>
              <c:strCache>
                <c:ptCount val="1"/>
                <c:pt idx="0">
                  <c:v>Something that the government should not do because it would not make a difference to workers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Change workplace laws to better protect workers from wage theft</c:v>
                </c:pt>
                <c:pt idx="1">
                  <c:v>Increase the minimum wage</c:v>
                </c:pt>
                <c:pt idx="2">
                  <c:v>Change workplace laws to close labour hire loopholes that allow employers to keep wages low through outsourcing</c:v>
                </c:pt>
                <c:pt idx="3">
                  <c:v>Regulate the gig economy more, to ensure that gig workers are entitled to the same work rights as other workers</c:v>
                </c:pt>
                <c:pt idx="4">
                  <c:v>Try to increase wages for workers in general</c:v>
                </c:pt>
                <c:pt idx="5">
                  <c:v>Protect secure jobs by making it more difficult for companies to lay off permanent contract workers</c:v>
                </c:pt>
                <c:pt idx="6">
                  <c:v>Change workplace laws to enable unions to negotiate higher wages</c:v>
                </c:pt>
              </c:strCache>
            </c:strRef>
          </c:cat>
          <c:val>
            <c:numRef>
              <c:f>Sheet1!$D$2:$D$8</c:f>
              <c:numCache>
                <c:formatCode>General</c:formatCode>
                <c:ptCount val="7"/>
                <c:pt idx="0">
                  <c:v>4</c:v>
                </c:pt>
                <c:pt idx="1">
                  <c:v>7</c:v>
                </c:pt>
                <c:pt idx="2">
                  <c:v>11</c:v>
                </c:pt>
                <c:pt idx="3">
                  <c:v>11</c:v>
                </c:pt>
                <c:pt idx="4">
                  <c:v>6</c:v>
                </c:pt>
                <c:pt idx="5">
                  <c:v>13</c:v>
                </c:pt>
                <c:pt idx="6">
                  <c:v>17</c:v>
                </c:pt>
              </c:numCache>
            </c:numRef>
          </c:val>
          <c:extLst>
            <c:ext xmlns:c16="http://schemas.microsoft.com/office/drawing/2014/chart" uri="{C3380CC4-5D6E-409C-BE32-E72D297353CC}">
              <c16:uniqueId val="{00000002-2A73-45D4-8C80-1FD492BDC791}"/>
            </c:ext>
          </c:extLst>
        </c:ser>
        <c:dLbls>
          <c:showLegendKey val="0"/>
          <c:showVal val="0"/>
          <c:showCatName val="0"/>
          <c:showSerName val="0"/>
          <c:showPercent val="0"/>
          <c:showBubbleSize val="0"/>
        </c:dLbls>
        <c:gapWidth val="150"/>
        <c:overlap val="100"/>
        <c:axId val="1220548063"/>
        <c:axId val="1220544703"/>
      </c:barChart>
      <c:catAx>
        <c:axId val="12205480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en-US"/>
          </a:p>
        </c:txPr>
        <c:crossAx val="1220544703"/>
        <c:crosses val="autoZero"/>
        <c:auto val="1"/>
        <c:lblAlgn val="ctr"/>
        <c:lblOffset val="100"/>
        <c:noMultiLvlLbl val="0"/>
      </c:catAx>
      <c:valAx>
        <c:axId val="1220544703"/>
        <c:scaling>
          <c:orientation val="minMax"/>
          <c:max val="100"/>
        </c:scaling>
        <c:delete val="1"/>
        <c:axPos val="t"/>
        <c:numFmt formatCode="General" sourceLinked="1"/>
        <c:majorTickMark val="none"/>
        <c:minorTickMark val="none"/>
        <c:tickLblPos val="nextTo"/>
        <c:crossAx val="1220548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3-B8BB-40E4-89C6-4AA90E7871C1}"/>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6-B8BB-40E4-89C6-4AA90E7871C1}"/>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B8BB-40E4-89C6-4AA90E7871C1}"/>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0-7B65-4F7E-AA84-82797F67EE1F}"/>
              </c:ext>
            </c:extLst>
          </c:dPt>
          <c:dPt>
            <c:idx val="4"/>
            <c:invertIfNegative val="0"/>
            <c:bubble3D val="0"/>
            <c:spPr>
              <a:solidFill>
                <a:srgbClr val="C00000"/>
              </a:solidFill>
              <a:ln>
                <a:noFill/>
              </a:ln>
              <a:effectLst/>
            </c:spPr>
            <c:extLst>
              <c:ext xmlns:c16="http://schemas.microsoft.com/office/drawing/2014/chart" uri="{C3380CC4-5D6E-409C-BE32-E72D297353CC}">
                <c16:uniqueId val="{00000005-B8BB-40E4-89C6-4AA90E7871C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Things are not going well, and major changes are needed to grow wages and help workers get ahead</c:v>
                </c:pt>
                <c:pt idx="1">
                  <c:v>Things are generally OK, but some adjustments are needed so wages can keep up with cost of living increases</c:v>
                </c:pt>
                <c:pt idx="2">
                  <c:v>Any changes to workplace laws would be a big risk to the economy and worsen the cost of living crisis</c:v>
                </c:pt>
                <c:pt idx="3">
                  <c:v>Not sure</c:v>
                </c:pt>
              </c:strCache>
            </c:strRef>
          </c:cat>
          <c:val>
            <c:numRef>
              <c:f>Sheet1!$B$2:$B$5</c:f>
              <c:numCache>
                <c:formatCode>General</c:formatCode>
                <c:ptCount val="4"/>
                <c:pt idx="0">
                  <c:v>35</c:v>
                </c:pt>
                <c:pt idx="1">
                  <c:v>44</c:v>
                </c:pt>
                <c:pt idx="2">
                  <c:v>13</c:v>
                </c:pt>
                <c:pt idx="3">
                  <c:v>8</c:v>
                </c:pt>
              </c:numCache>
            </c:numRef>
          </c:val>
          <c:extLst>
            <c:ext xmlns:c16="http://schemas.microsoft.com/office/drawing/2014/chart" uri="{C3380CC4-5D6E-409C-BE32-E72D297353CC}">
              <c16:uniqueId val="{00000000-B8BB-40E4-89C6-4AA90E7871C1}"/>
            </c:ext>
          </c:extLst>
        </c:ser>
        <c:dLbls>
          <c:dLblPos val="outEnd"/>
          <c:showLegendKey val="0"/>
          <c:showVal val="1"/>
          <c:showCatName val="0"/>
          <c:showSerName val="0"/>
          <c:showPercent val="0"/>
          <c:showBubbleSize val="0"/>
        </c:dLbls>
        <c:gapWidth val="219"/>
        <c:overlap val="-27"/>
        <c:axId val="1016501776"/>
        <c:axId val="1016502736"/>
      </c:barChart>
      <c:catAx>
        <c:axId val="10165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6502736"/>
        <c:crosses val="autoZero"/>
        <c:auto val="1"/>
        <c:lblAlgn val="ctr"/>
        <c:lblOffset val="100"/>
        <c:noMultiLvlLbl val="0"/>
      </c:catAx>
      <c:valAx>
        <c:axId val="1016502736"/>
        <c:scaling>
          <c:orientation val="minMax"/>
          <c:max val="70"/>
        </c:scaling>
        <c:delete val="1"/>
        <c:axPos val="l"/>
        <c:numFmt formatCode="General" sourceLinked="1"/>
        <c:majorTickMark val="none"/>
        <c:minorTickMark val="none"/>
        <c:tickLblPos val="nextTo"/>
        <c:crossAx val="101650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bkn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6F2F42C8-10A9-40A9-9999-B3CC6F7082B2}"/>
              </a:ext>
            </a:extLst>
          </p:cNvPr>
          <p:cNvPicPr>
            <a:picLocks noChangeAspect="1"/>
          </p:cNvPicPr>
          <p:nvPr userDrawn="1"/>
        </p:nvPicPr>
        <p:blipFill rotWithShape="1">
          <a:blip r:embed="rId2" cstate="hqprint">
            <a:alphaModFix/>
            <a:extLst>
              <a:ext uri="{28A0092B-C50C-407E-A947-70E740481C1C}">
                <a14:useLocalDpi xmlns:a14="http://schemas.microsoft.com/office/drawing/2010/main" val="0"/>
              </a:ext>
            </a:extLst>
          </a:blip>
          <a:srcRect l="28279"/>
          <a:stretch/>
        </p:blipFill>
        <p:spPr>
          <a:xfrm>
            <a:off x="8743947" y="835029"/>
            <a:ext cx="2850303" cy="2438190"/>
          </a:xfrm>
          <a:prstGeom prst="rect">
            <a:avLst/>
          </a:prstGeom>
        </p:spPr>
      </p:pic>
      <p:pic>
        <p:nvPicPr>
          <p:cNvPr id="39" name="Picture 38">
            <a:extLst>
              <a:ext uri="{FF2B5EF4-FFF2-40B4-BE49-F238E27FC236}">
                <a16:creationId xmlns:a16="http://schemas.microsoft.com/office/drawing/2014/main" id="{0844FC87-2322-46AF-9538-B6E16825F4DE}"/>
              </a:ext>
            </a:extLst>
          </p:cNvPr>
          <p:cNvPicPr>
            <a:picLocks noChangeAspect="1"/>
          </p:cNvPicPr>
          <p:nvPr userDrawn="1"/>
        </p:nvPicPr>
        <p:blipFill rotWithShape="1">
          <a:blip r:embed="rId2" cstate="hqprint">
            <a:alphaModFix/>
            <a:extLst>
              <a:ext uri="{28A0092B-C50C-407E-A947-70E740481C1C}">
                <a14:useLocalDpi xmlns:a14="http://schemas.microsoft.com/office/drawing/2010/main" val="0"/>
              </a:ext>
            </a:extLst>
          </a:blip>
          <a:srcRect l="65874" t="38622" b="54124"/>
          <a:stretch/>
        </p:blipFill>
        <p:spPr>
          <a:xfrm>
            <a:off x="10238025" y="624193"/>
            <a:ext cx="1356225" cy="176860"/>
          </a:xfrm>
          <a:prstGeom prst="rect">
            <a:avLst/>
          </a:prstGeom>
        </p:spPr>
      </p:pic>
      <p:pic>
        <p:nvPicPr>
          <p:cNvPr id="40" name="Picture 39">
            <a:extLst>
              <a:ext uri="{FF2B5EF4-FFF2-40B4-BE49-F238E27FC236}">
                <a16:creationId xmlns:a16="http://schemas.microsoft.com/office/drawing/2014/main" id="{DCE75CE2-4EF8-465A-83FB-1271DFB3A948}"/>
              </a:ext>
            </a:extLst>
          </p:cNvPr>
          <p:cNvPicPr>
            <a:picLocks noChangeAspect="1"/>
          </p:cNvPicPr>
          <p:nvPr userDrawn="1"/>
        </p:nvPicPr>
        <p:blipFill rotWithShape="1">
          <a:blip r:embed="rId2" cstate="hqprint">
            <a:alphaModFix/>
            <a:extLst>
              <a:ext uri="{28A0092B-C50C-407E-A947-70E740481C1C}">
                <a14:useLocalDpi xmlns:a14="http://schemas.microsoft.com/office/drawing/2010/main" val="0"/>
              </a:ext>
            </a:extLst>
          </a:blip>
          <a:srcRect l="54851" t="-2402" r="1" b="70727"/>
          <a:stretch/>
        </p:blipFill>
        <p:spPr>
          <a:xfrm>
            <a:off x="9799983" y="3273219"/>
            <a:ext cx="1794267" cy="772321"/>
          </a:xfrm>
          <a:prstGeom prst="rect">
            <a:avLst/>
          </a:prstGeom>
        </p:spPr>
      </p:pic>
      <p:pic>
        <p:nvPicPr>
          <p:cNvPr id="33" name="Picture 32" descr="A close up of a logo&#10;&#10;Description automatically generated">
            <a:extLst>
              <a:ext uri="{FF2B5EF4-FFF2-40B4-BE49-F238E27FC236}">
                <a16:creationId xmlns:a16="http://schemas.microsoft.com/office/drawing/2014/main" id="{A1110666-5D9D-434B-B969-83FDEA2F2D4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23074"/>
          <a:stretch/>
        </p:blipFill>
        <p:spPr>
          <a:xfrm>
            <a:off x="8537713" y="835422"/>
            <a:ext cx="3057212" cy="2438222"/>
          </a:xfrm>
          <a:prstGeom prst="rect">
            <a:avLst/>
          </a:prstGeom>
        </p:spPr>
      </p:pic>
      <p:pic>
        <p:nvPicPr>
          <p:cNvPr id="41" name="Picture 40" descr="A close up of a logo&#10;&#10;Description automatically generated">
            <a:extLst>
              <a:ext uri="{FF2B5EF4-FFF2-40B4-BE49-F238E27FC236}">
                <a16:creationId xmlns:a16="http://schemas.microsoft.com/office/drawing/2014/main" id="{10079293-244A-4ABD-95AC-D5979F64A2ED}"/>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53085" t="-2285" b="69824"/>
          <a:stretch/>
        </p:blipFill>
        <p:spPr>
          <a:xfrm>
            <a:off x="9730409" y="3273643"/>
            <a:ext cx="1864516" cy="791463"/>
          </a:xfrm>
          <a:prstGeom prst="rect">
            <a:avLst/>
          </a:prstGeom>
        </p:spPr>
      </p:pic>
      <p:pic>
        <p:nvPicPr>
          <p:cNvPr id="42" name="Picture 41" descr="A close up of a logo&#10;&#10;Description automatically generated">
            <a:extLst>
              <a:ext uri="{FF2B5EF4-FFF2-40B4-BE49-F238E27FC236}">
                <a16:creationId xmlns:a16="http://schemas.microsoft.com/office/drawing/2014/main" id="{BABB7121-43CC-4469-B6D0-E8CD8F8653BE}"/>
              </a:ext>
            </a:extLst>
          </p:cNvPr>
          <p:cNvPicPr>
            <a:picLocks noChangeAspect="1"/>
          </p:cNvPicPr>
          <p:nvPr userDrawn="1"/>
        </p:nvPicPr>
        <p:blipFill rotWithShape="1">
          <a:blip r:embed="rId5" cstate="hqprint">
            <a:alphaModFix/>
            <a:extLst>
              <a:ext uri="{28A0092B-C50C-407E-A947-70E740481C1C}">
                <a14:useLocalDpi xmlns:a14="http://schemas.microsoft.com/office/drawing/2010/main" val="0"/>
              </a:ext>
            </a:extLst>
          </a:blip>
          <a:srcRect r="-3"/>
          <a:stretch/>
        </p:blipFill>
        <p:spPr>
          <a:xfrm>
            <a:off x="10241279" y="628625"/>
            <a:ext cx="1353645" cy="176860"/>
          </a:xfrm>
          <a:prstGeom prst="rect">
            <a:avLst/>
          </a:prstGeom>
        </p:spPr>
      </p:pic>
      <p:pic>
        <p:nvPicPr>
          <p:cNvPr id="45" name="Picture 44" descr="A close up of a logo&#10;&#10;Description automatically generated">
            <a:extLst>
              <a:ext uri="{FF2B5EF4-FFF2-40B4-BE49-F238E27FC236}">
                <a16:creationId xmlns:a16="http://schemas.microsoft.com/office/drawing/2014/main" id="{75B74841-E6C6-47DA-A5F5-422EAFFAF3B3}"/>
              </a:ext>
            </a:extLst>
          </p:cNvPr>
          <p:cNvPicPr>
            <a:picLocks noChangeAspect="1"/>
          </p:cNvPicPr>
          <p:nvPr userDrawn="1"/>
        </p:nvPicPr>
        <p:blipFill rotWithShape="1">
          <a:blip r:embed="rId5" cstate="hqprint">
            <a:alphaModFix/>
            <a:extLst>
              <a:ext uri="{28A0092B-C50C-407E-A947-70E740481C1C}">
                <a14:useLocalDpi xmlns:a14="http://schemas.microsoft.com/office/drawing/2010/main" val="0"/>
              </a:ext>
            </a:extLst>
          </a:blip>
          <a:srcRect r="-3"/>
          <a:stretch/>
        </p:blipFill>
        <p:spPr>
          <a:xfrm>
            <a:off x="10241279" y="6115025"/>
            <a:ext cx="1353645" cy="176860"/>
          </a:xfrm>
          <a:prstGeom prst="rect">
            <a:avLst/>
          </a:prstGeom>
        </p:spPr>
      </p:pic>
      <p:pic>
        <p:nvPicPr>
          <p:cNvPr id="47" name="Picture 46">
            <a:extLst>
              <a:ext uri="{FF2B5EF4-FFF2-40B4-BE49-F238E27FC236}">
                <a16:creationId xmlns:a16="http://schemas.microsoft.com/office/drawing/2014/main" id="{9434336C-8C29-4522-B14D-8ED02688CE38}"/>
              </a:ext>
            </a:extLst>
          </p:cNvPr>
          <p:cNvPicPr/>
          <p:nvPr userDrawn="1"/>
        </p:nvPicPr>
        <p:blipFill>
          <a:blip r:embed="rId6">
            <a:extLst>
              <a:ext uri="{28A0092B-C50C-407E-A947-70E740481C1C}">
                <a14:useLocalDpi xmlns:a14="http://schemas.microsoft.com/office/drawing/2010/main" val="0"/>
              </a:ext>
            </a:extLst>
          </a:blip>
          <a:srcRect/>
          <a:stretch/>
        </p:blipFill>
        <p:spPr bwMode="auto">
          <a:xfrm>
            <a:off x="581785" y="632531"/>
            <a:ext cx="2245022" cy="591810"/>
          </a:xfrm>
          <a:prstGeom prst="rect">
            <a:avLst/>
          </a:prstGeom>
          <a:noFill/>
          <a:ln>
            <a:noFill/>
          </a:ln>
        </p:spPr>
      </p:pic>
      <p:sp>
        <p:nvSpPr>
          <p:cNvPr id="58" name="Title 1">
            <a:extLst>
              <a:ext uri="{FF2B5EF4-FFF2-40B4-BE49-F238E27FC236}">
                <a16:creationId xmlns:a16="http://schemas.microsoft.com/office/drawing/2014/main" id="{5CF4A2FF-A294-4BB3-B927-00CFC55FC9CE}"/>
              </a:ext>
            </a:extLst>
          </p:cNvPr>
          <p:cNvSpPr>
            <a:spLocks noGrp="1"/>
          </p:cNvSpPr>
          <p:nvPr>
            <p:ph type="ctrTitle" hasCustomPrompt="1"/>
          </p:nvPr>
        </p:nvSpPr>
        <p:spPr>
          <a:xfrm>
            <a:off x="583200" y="3495554"/>
            <a:ext cx="7407570" cy="720197"/>
          </a:xfrm>
        </p:spPr>
        <p:txBody>
          <a:bodyPr anchor="b">
            <a:spAutoFit/>
          </a:bodyPr>
          <a:lstStyle>
            <a:lvl1pPr algn="l">
              <a:defRPr sz="5200">
                <a:solidFill>
                  <a:schemeClr val="tx2"/>
                </a:solidFill>
                <a:latin typeface="+mj-lt"/>
              </a:defRPr>
            </a:lvl1pPr>
          </a:lstStyle>
          <a:p>
            <a:r>
              <a:rPr lang="en-AU" noProof="0" dirty="0"/>
              <a:t>Presentation Title</a:t>
            </a:r>
          </a:p>
        </p:txBody>
      </p:sp>
      <p:sp>
        <p:nvSpPr>
          <p:cNvPr id="59" name="Subtitle 2">
            <a:extLst>
              <a:ext uri="{FF2B5EF4-FFF2-40B4-BE49-F238E27FC236}">
                <a16:creationId xmlns:a16="http://schemas.microsoft.com/office/drawing/2014/main" id="{7F4210FB-AF22-45BB-9680-EC4F647D0E43}"/>
              </a:ext>
            </a:extLst>
          </p:cNvPr>
          <p:cNvSpPr>
            <a:spLocks noGrp="1"/>
          </p:cNvSpPr>
          <p:nvPr>
            <p:ph type="subTitle" idx="1" hasCustomPrompt="1"/>
          </p:nvPr>
        </p:nvSpPr>
        <p:spPr>
          <a:xfrm>
            <a:off x="583200" y="4215751"/>
            <a:ext cx="7407569" cy="369332"/>
          </a:xfrm>
          <a:prstGeom prst="rect">
            <a:avLst/>
          </a:prstGeom>
        </p:spPr>
        <p:txBody>
          <a:bodyPr>
            <a:spAutoFit/>
          </a:bodyPr>
          <a:lstStyle>
            <a:lvl1pPr marL="0" indent="0" algn="l">
              <a:buNone/>
              <a:defRPr sz="2400" b="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noProof="0" dirty="0"/>
              <a:t>Subtitle</a:t>
            </a:r>
          </a:p>
        </p:txBody>
      </p:sp>
    </p:spTree>
    <p:extLst>
      <p:ext uri="{BB962C8B-B14F-4D97-AF65-F5344CB8AC3E}">
        <p14:creationId xmlns:p14="http://schemas.microsoft.com/office/powerpoint/2010/main" val="371242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8067" y="1500809"/>
            <a:ext cx="5253344" cy="4251991"/>
          </a:xfrm>
          <a:prstGeom prst="rect">
            <a:avLst/>
          </a:prstGeom>
        </p:spPr>
        <p:txBody>
          <a:bodyPr numCol="1" spcCol="360000"/>
          <a:lstStyle>
            <a:lvl1pPr>
              <a:defRPr/>
            </a:lvl1pPr>
          </a:lstStyle>
          <a:p>
            <a:pPr lvl="0"/>
            <a:r>
              <a:rPr lang="en-AU" noProof="0" dirty="0"/>
              <a:t>Click to add text, or click on the relevant icon at the centre of the placeholder to add: Table / Chart / SmartArt / Image / Media. </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
        <p:nvSpPr>
          <p:cNvPr id="5" name="Footer Placeholder 4"/>
          <p:cNvSpPr>
            <a:spLocks noGrp="1"/>
          </p:cNvSpPr>
          <p:nvPr>
            <p:ph type="ftr" sz="quarter" idx="11"/>
          </p:nvPr>
        </p:nvSpPr>
        <p:spPr>
          <a:xfrm>
            <a:off x="1108732" y="6403085"/>
            <a:ext cx="9055546" cy="261609"/>
          </a:xfrm>
        </p:spPr>
        <p:txBody>
          <a:bodyPr/>
          <a:lstStyle/>
          <a:p>
            <a:endParaRPr lang="en-AU" noProof="0" dirty="0"/>
          </a:p>
        </p:txBody>
      </p:sp>
      <p:sp>
        <p:nvSpPr>
          <p:cNvPr id="7" name="Content Placeholder 2">
            <a:extLst>
              <a:ext uri="{FF2B5EF4-FFF2-40B4-BE49-F238E27FC236}">
                <a16:creationId xmlns:a16="http://schemas.microsoft.com/office/drawing/2014/main" id="{96CCD53A-AA46-4C48-B56D-E194DF51DBC4}"/>
              </a:ext>
            </a:extLst>
          </p:cNvPr>
          <p:cNvSpPr>
            <a:spLocks noGrp="1"/>
          </p:cNvSpPr>
          <p:nvPr>
            <p:ph idx="12" hasCustomPrompt="1"/>
          </p:nvPr>
        </p:nvSpPr>
        <p:spPr>
          <a:xfrm>
            <a:off x="6320589" y="1500809"/>
            <a:ext cx="5253344" cy="4251991"/>
          </a:xfrm>
          <a:prstGeom prst="rect">
            <a:avLst/>
          </a:prstGeom>
        </p:spPr>
        <p:txBody>
          <a:bodyPr numCol="1" spcCol="360000"/>
          <a:lstStyle>
            <a:lvl1pPr>
              <a:defRPr/>
            </a:lvl1pPr>
          </a:lstStyle>
          <a:p>
            <a:pPr lvl="0"/>
            <a:r>
              <a:rPr lang="en-AU" noProof="0" dirty="0"/>
              <a:t>Click to add text, or click on the relevant icon at the centre of the placeholder to add: Table / Chart / SmartArt / Image / Media. </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
        <p:nvSpPr>
          <p:cNvPr id="6" name="Title Placeholder 1">
            <a:extLst>
              <a:ext uri="{FF2B5EF4-FFF2-40B4-BE49-F238E27FC236}">
                <a16:creationId xmlns:a16="http://schemas.microsoft.com/office/drawing/2014/main" id="{3D3B2E80-D8BB-4E07-B9FD-BCB2AEE79A44}"/>
              </a:ext>
            </a:extLst>
          </p:cNvPr>
          <p:cNvSpPr>
            <a:spLocks noGrp="1"/>
          </p:cNvSpPr>
          <p:nvPr>
            <p:ph type="title"/>
          </p:nvPr>
        </p:nvSpPr>
        <p:spPr>
          <a:xfrm>
            <a:off x="618067" y="598808"/>
            <a:ext cx="9415567" cy="387798"/>
          </a:xfrm>
          <a:prstGeom prst="rect">
            <a:avLst/>
          </a:prstGeom>
        </p:spPr>
        <p:txBody>
          <a:bodyPr vert="horz" lIns="0" tIns="0" rIns="0" bIns="0" rtlCol="0" anchor="ctr" anchorCtr="0">
            <a:spAutoFit/>
          </a:bodyPr>
          <a:lstStyle/>
          <a:p>
            <a:r>
              <a:rPr lang="en-AU" noProof="0" dirty="0"/>
              <a:t>Click to edit Master title style</a:t>
            </a:r>
          </a:p>
        </p:txBody>
      </p:sp>
    </p:spTree>
    <p:extLst>
      <p:ext uri="{BB962C8B-B14F-4D97-AF65-F5344CB8AC3E}">
        <p14:creationId xmlns:p14="http://schemas.microsoft.com/office/powerpoint/2010/main" val="50192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70DCF5-8039-4DF5-A996-86355453ED5A}"/>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Footer Placeholder 4"/>
          <p:cNvSpPr>
            <a:spLocks noGrp="1"/>
          </p:cNvSpPr>
          <p:nvPr>
            <p:ph type="ftr" sz="quarter" idx="11"/>
          </p:nvPr>
        </p:nvSpPr>
        <p:spPr>
          <a:xfrm>
            <a:off x="1108732" y="6403085"/>
            <a:ext cx="4762679" cy="261609"/>
          </a:xfrm>
        </p:spPr>
        <p:txBody>
          <a:bodyPr/>
          <a:lstStyle/>
          <a:p>
            <a:endParaRPr lang="en-AU" noProof="0" dirty="0"/>
          </a:p>
        </p:txBody>
      </p:sp>
      <p:sp>
        <p:nvSpPr>
          <p:cNvPr id="8" name="Content Placeholder 2">
            <a:extLst>
              <a:ext uri="{FF2B5EF4-FFF2-40B4-BE49-F238E27FC236}">
                <a16:creationId xmlns:a16="http://schemas.microsoft.com/office/drawing/2014/main" id="{AAFC4431-EFF0-4767-8456-CBB2385A57F3}"/>
              </a:ext>
            </a:extLst>
          </p:cNvPr>
          <p:cNvSpPr>
            <a:spLocks noGrp="1"/>
          </p:cNvSpPr>
          <p:nvPr>
            <p:ph idx="13" hasCustomPrompt="1"/>
          </p:nvPr>
        </p:nvSpPr>
        <p:spPr>
          <a:xfrm>
            <a:off x="6545179" y="1500809"/>
            <a:ext cx="5028755" cy="4251991"/>
          </a:xfrm>
          <a:prstGeom prst="rect">
            <a:avLst/>
          </a:prstGeom>
        </p:spPr>
        <p:txBody>
          <a:bodyPr numCol="1" spcCol="360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stStyle>
          <a:p>
            <a:pPr lvl="0"/>
            <a:r>
              <a:rPr lang="en-AU" noProof="0" dirty="0"/>
              <a:t>Click to add text, or click on the relevant icon at the centre of the placeholder to add: Table / Chart / SmartArt / Image / Media</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
        <p:nvSpPr>
          <p:cNvPr id="14" name="Rectangle 13">
            <a:extLst>
              <a:ext uri="{FF2B5EF4-FFF2-40B4-BE49-F238E27FC236}">
                <a16:creationId xmlns:a16="http://schemas.microsoft.com/office/drawing/2014/main" id="{1F098AD1-48B8-4E2C-9B28-F62DC3631094}"/>
              </a:ext>
            </a:extLst>
          </p:cNvPr>
          <p:cNvSpPr/>
          <p:nvPr userDrawn="1"/>
        </p:nvSpPr>
        <p:spPr>
          <a:xfrm rot="2700000">
            <a:off x="5770743" y="3420978"/>
            <a:ext cx="455509" cy="45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a:extLst>
              <a:ext uri="{FF2B5EF4-FFF2-40B4-BE49-F238E27FC236}">
                <a16:creationId xmlns:a16="http://schemas.microsoft.com/office/drawing/2014/main" id="{9D0CE371-C2A5-4537-BDAE-DE4E4CD7D9EF}"/>
              </a:ext>
            </a:extLst>
          </p:cNvPr>
          <p:cNvPicPr/>
          <p:nvPr userDrawn="1"/>
        </p:nvPicPr>
        <p:blipFill>
          <a:blip r:embed="rId2" cstate="hqprint">
            <a:extLst>
              <a:ext uri="{28A0092B-C50C-407E-A947-70E740481C1C}">
                <a14:useLocalDpi xmlns:a14="http://schemas.microsoft.com/office/drawing/2010/main" val="0"/>
              </a:ext>
            </a:extLst>
          </a:blip>
          <a:srcRect/>
          <a:stretch/>
        </p:blipFill>
        <p:spPr bwMode="auto">
          <a:xfrm>
            <a:off x="10370345" y="6373833"/>
            <a:ext cx="1212056" cy="318918"/>
          </a:xfrm>
          <a:prstGeom prst="rect">
            <a:avLst/>
          </a:prstGeom>
          <a:noFill/>
          <a:ln>
            <a:noFill/>
          </a:ln>
        </p:spPr>
      </p:pic>
      <p:sp>
        <p:nvSpPr>
          <p:cNvPr id="17" name="Content Placeholder 2">
            <a:extLst>
              <a:ext uri="{FF2B5EF4-FFF2-40B4-BE49-F238E27FC236}">
                <a16:creationId xmlns:a16="http://schemas.microsoft.com/office/drawing/2014/main" id="{FCC0EC71-E379-466D-A73B-F813B9B74A79}"/>
              </a:ext>
            </a:extLst>
          </p:cNvPr>
          <p:cNvSpPr>
            <a:spLocks noGrp="1"/>
          </p:cNvSpPr>
          <p:nvPr>
            <p:ph idx="1" hasCustomPrompt="1"/>
          </p:nvPr>
        </p:nvSpPr>
        <p:spPr>
          <a:xfrm>
            <a:off x="618067" y="1500809"/>
            <a:ext cx="5058336" cy="4251991"/>
          </a:xfrm>
          <a:prstGeom prst="rect">
            <a:avLst/>
          </a:prstGeom>
        </p:spPr>
        <p:txBody>
          <a:bodyPr numCol="1" spcCol="360000"/>
          <a:lstStyle>
            <a:lvl1pPr>
              <a:defRPr/>
            </a:lvl1pPr>
          </a:lstStyle>
          <a:p>
            <a:pPr lvl="0"/>
            <a:r>
              <a:rPr lang="en-AU" noProof="0" dirty="0"/>
              <a:t>Click to add text, or click on the relevant icon at the centre of the placeholder to add: Table / Chart / SmartArt / Image / Media. </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
        <p:nvSpPr>
          <p:cNvPr id="15" name="Title Placeholder 1">
            <a:extLst>
              <a:ext uri="{FF2B5EF4-FFF2-40B4-BE49-F238E27FC236}">
                <a16:creationId xmlns:a16="http://schemas.microsoft.com/office/drawing/2014/main" id="{43680DA7-AA49-4372-A795-2DE24081EB74}"/>
              </a:ext>
            </a:extLst>
          </p:cNvPr>
          <p:cNvSpPr>
            <a:spLocks noGrp="1"/>
          </p:cNvSpPr>
          <p:nvPr>
            <p:ph type="title"/>
          </p:nvPr>
        </p:nvSpPr>
        <p:spPr>
          <a:xfrm>
            <a:off x="618068" y="598808"/>
            <a:ext cx="5058336" cy="387798"/>
          </a:xfrm>
          <a:prstGeom prst="rect">
            <a:avLst/>
          </a:prstGeom>
        </p:spPr>
        <p:txBody>
          <a:bodyPr vert="horz" wrap="square" lIns="0" tIns="0" rIns="0" bIns="0" rtlCol="0" anchor="ctr" anchorCtr="0">
            <a:spAutoFit/>
          </a:bodyPr>
          <a:lstStyle/>
          <a:p>
            <a:r>
              <a:rPr lang="en-AU" noProof="0" dirty="0"/>
              <a:t>Click to edit Master title style</a:t>
            </a:r>
          </a:p>
        </p:txBody>
      </p:sp>
      <p:pic>
        <p:nvPicPr>
          <p:cNvPr id="19" name="Picture 18">
            <a:extLst>
              <a:ext uri="{FF2B5EF4-FFF2-40B4-BE49-F238E27FC236}">
                <a16:creationId xmlns:a16="http://schemas.microsoft.com/office/drawing/2014/main" id="{4A5E8B38-DEC2-476A-8DAE-C4862FBC611A}"/>
              </a:ext>
            </a:extLst>
          </p:cNvPr>
          <p:cNvPicPr>
            <a:picLocks noChangeAspect="1"/>
          </p:cNvPicPr>
          <p:nvPr userDrawn="1"/>
        </p:nvPicPr>
        <p:blipFill rotWithShape="1">
          <a:blip r:embed="rId3" cstate="hqprint">
            <a:alphaModFix/>
            <a:extLst>
              <a:ext uri="{28A0092B-C50C-407E-A947-70E740481C1C}">
                <a14:useLocalDpi xmlns:a14="http://schemas.microsoft.com/office/drawing/2010/main" val="0"/>
              </a:ext>
            </a:extLst>
          </a:blip>
          <a:srcRect l="65874" t="38622" b="54124"/>
          <a:stretch/>
        </p:blipFill>
        <p:spPr>
          <a:xfrm>
            <a:off x="10238025" y="624193"/>
            <a:ext cx="1356225" cy="176860"/>
          </a:xfrm>
          <a:prstGeom prst="rect">
            <a:avLst/>
          </a:prstGeom>
        </p:spPr>
      </p:pic>
    </p:spTree>
    <p:extLst>
      <p:ext uri="{BB962C8B-B14F-4D97-AF65-F5344CB8AC3E}">
        <p14:creationId xmlns:p14="http://schemas.microsoft.com/office/powerpoint/2010/main" val="338196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70DCF5-8039-4DF5-A996-86355453ED5A}"/>
              </a:ext>
            </a:extLst>
          </p:cNvPr>
          <p:cNvSpPr/>
          <p:nvPr userDrawn="1"/>
        </p:nvSpPr>
        <p:spPr>
          <a:xfrm>
            <a:off x="6096000" y="0"/>
            <a:ext cx="6096000" cy="62715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1F098AD1-48B8-4E2C-9B28-F62DC3631094}"/>
              </a:ext>
            </a:extLst>
          </p:cNvPr>
          <p:cNvSpPr/>
          <p:nvPr userDrawn="1"/>
        </p:nvSpPr>
        <p:spPr>
          <a:xfrm rot="2700000">
            <a:off x="5770743" y="3420978"/>
            <a:ext cx="455509" cy="455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Content Placeholder 2">
            <a:extLst>
              <a:ext uri="{FF2B5EF4-FFF2-40B4-BE49-F238E27FC236}">
                <a16:creationId xmlns:a16="http://schemas.microsoft.com/office/drawing/2014/main" id="{FCC0EC71-E379-466D-A73B-F813B9B74A79}"/>
              </a:ext>
            </a:extLst>
          </p:cNvPr>
          <p:cNvSpPr>
            <a:spLocks noGrp="1"/>
          </p:cNvSpPr>
          <p:nvPr>
            <p:ph idx="1" hasCustomPrompt="1"/>
          </p:nvPr>
        </p:nvSpPr>
        <p:spPr>
          <a:xfrm>
            <a:off x="618067" y="1500809"/>
            <a:ext cx="5058336" cy="4251991"/>
          </a:xfrm>
          <a:prstGeom prst="rect">
            <a:avLst/>
          </a:prstGeom>
        </p:spPr>
        <p:txBody>
          <a:bodyPr numCol="1" spcCol="360000"/>
          <a:lstStyle>
            <a:lvl1pPr>
              <a:defRPr/>
            </a:lvl1pPr>
          </a:lstStyle>
          <a:p>
            <a:pPr lvl="0"/>
            <a:r>
              <a:rPr lang="en-AU" noProof="0" dirty="0"/>
              <a:t>Click to add text, or click on the relevant icon at the centre of the placeholder to add: Table / Chart / SmartArt / Image / Media. </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
        <p:nvSpPr>
          <p:cNvPr id="15" name="Title Placeholder 1">
            <a:extLst>
              <a:ext uri="{FF2B5EF4-FFF2-40B4-BE49-F238E27FC236}">
                <a16:creationId xmlns:a16="http://schemas.microsoft.com/office/drawing/2014/main" id="{43680DA7-AA49-4372-A795-2DE24081EB74}"/>
              </a:ext>
            </a:extLst>
          </p:cNvPr>
          <p:cNvSpPr>
            <a:spLocks noGrp="1"/>
          </p:cNvSpPr>
          <p:nvPr>
            <p:ph type="title"/>
          </p:nvPr>
        </p:nvSpPr>
        <p:spPr>
          <a:xfrm>
            <a:off x="618068" y="598808"/>
            <a:ext cx="5058336" cy="387798"/>
          </a:xfrm>
          <a:prstGeom prst="rect">
            <a:avLst/>
          </a:prstGeom>
        </p:spPr>
        <p:txBody>
          <a:bodyPr vert="horz" wrap="square" lIns="0" tIns="0" rIns="0" bIns="0" rtlCol="0" anchor="ctr" anchorCtr="0">
            <a:spAutoFit/>
          </a:bodyPr>
          <a:lstStyle/>
          <a:p>
            <a:r>
              <a:rPr lang="en-AU" noProof="0" dirty="0"/>
              <a:t>Click to edit Master title style</a:t>
            </a:r>
          </a:p>
        </p:txBody>
      </p:sp>
      <p:sp>
        <p:nvSpPr>
          <p:cNvPr id="10" name="Content Placeholder 2">
            <a:extLst>
              <a:ext uri="{FF2B5EF4-FFF2-40B4-BE49-F238E27FC236}">
                <a16:creationId xmlns:a16="http://schemas.microsoft.com/office/drawing/2014/main" id="{179D9670-71C6-43BE-9CD9-6ECF98B6565B}"/>
              </a:ext>
            </a:extLst>
          </p:cNvPr>
          <p:cNvSpPr>
            <a:spLocks noGrp="1"/>
          </p:cNvSpPr>
          <p:nvPr>
            <p:ph idx="12" hasCustomPrompt="1"/>
          </p:nvPr>
        </p:nvSpPr>
        <p:spPr>
          <a:xfrm>
            <a:off x="6727128" y="1500808"/>
            <a:ext cx="5058336" cy="4251991"/>
          </a:xfrm>
          <a:prstGeom prst="rect">
            <a:avLst/>
          </a:prstGeom>
        </p:spPr>
        <p:txBody>
          <a:bodyPr numCol="1" spcCol="360000"/>
          <a:lstStyle>
            <a:lvl1pPr>
              <a:defRPr/>
            </a:lvl1pPr>
          </a:lstStyle>
          <a:p>
            <a:pPr lvl="0"/>
            <a:r>
              <a:rPr lang="en-AU" noProof="0" dirty="0"/>
              <a:t>Click to add text, or click on the relevant icon at the centre of the placeholder to add: Table / Chart / SmartArt / Image / Media. </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pic>
        <p:nvPicPr>
          <p:cNvPr id="12" name="Picture 11" descr="A close up of a logo&#10;&#10;Description automatically generated">
            <a:extLst>
              <a:ext uri="{FF2B5EF4-FFF2-40B4-BE49-F238E27FC236}">
                <a16:creationId xmlns:a16="http://schemas.microsoft.com/office/drawing/2014/main" id="{9F2628FB-AA66-4741-B099-0EFCF4E150C3}"/>
              </a:ext>
            </a:extLst>
          </p:cNvPr>
          <p:cNvPicPr>
            <a:picLocks noChangeAspect="1"/>
          </p:cNvPicPr>
          <p:nvPr userDrawn="1"/>
        </p:nvPicPr>
        <p:blipFill rotWithShape="1">
          <a:blip r:embed="rId2" cstate="hqprint">
            <a:alphaModFix/>
            <a:extLst>
              <a:ext uri="{28A0092B-C50C-407E-A947-70E740481C1C}">
                <a14:useLocalDpi xmlns:a14="http://schemas.microsoft.com/office/drawing/2010/main" val="0"/>
              </a:ext>
            </a:extLst>
          </a:blip>
          <a:srcRect r="-3"/>
          <a:stretch/>
        </p:blipFill>
        <p:spPr>
          <a:xfrm>
            <a:off x="10241279" y="628625"/>
            <a:ext cx="1353645" cy="176860"/>
          </a:xfrm>
          <a:prstGeom prst="rect">
            <a:avLst/>
          </a:prstGeom>
        </p:spPr>
      </p:pic>
      <p:sp>
        <p:nvSpPr>
          <p:cNvPr id="18" name="Footer Placeholder 4">
            <a:extLst>
              <a:ext uri="{FF2B5EF4-FFF2-40B4-BE49-F238E27FC236}">
                <a16:creationId xmlns:a16="http://schemas.microsoft.com/office/drawing/2014/main" id="{ACB6131F-EE5E-492A-AE22-7A9FB6952B0C}"/>
              </a:ext>
            </a:extLst>
          </p:cNvPr>
          <p:cNvSpPr>
            <a:spLocks noGrp="1"/>
          </p:cNvSpPr>
          <p:nvPr>
            <p:ph type="ftr" sz="quarter" idx="11"/>
          </p:nvPr>
        </p:nvSpPr>
        <p:spPr>
          <a:xfrm>
            <a:off x="1108732" y="6403085"/>
            <a:ext cx="8929348" cy="261609"/>
          </a:xfrm>
        </p:spPr>
        <p:txBody>
          <a:bodyPr/>
          <a:lstStyle/>
          <a:p>
            <a:endParaRPr lang="en-AU" noProof="0" dirty="0"/>
          </a:p>
        </p:txBody>
      </p:sp>
    </p:spTree>
    <p:extLst>
      <p:ext uri="{BB962C8B-B14F-4D97-AF65-F5344CB8AC3E}">
        <p14:creationId xmlns:p14="http://schemas.microsoft.com/office/powerpoint/2010/main" val="2706353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noProof="0" dirty="0"/>
              <a:t>Click to edit Master title style</a:t>
            </a:r>
          </a:p>
        </p:txBody>
      </p:sp>
      <p:sp>
        <p:nvSpPr>
          <p:cNvPr id="5" name="Footer Placeholder 4"/>
          <p:cNvSpPr>
            <a:spLocks noGrp="1"/>
          </p:cNvSpPr>
          <p:nvPr>
            <p:ph type="ftr" sz="quarter" idx="11"/>
          </p:nvPr>
        </p:nvSpPr>
        <p:spPr/>
        <p:txBody>
          <a:bodyPr/>
          <a:lstStyle/>
          <a:p>
            <a:endParaRPr lang="en-AU" noProof="0" dirty="0"/>
          </a:p>
        </p:txBody>
      </p:sp>
      <p:sp>
        <p:nvSpPr>
          <p:cNvPr id="6" name="SmartArt Placeholder 5">
            <a:extLst>
              <a:ext uri="{FF2B5EF4-FFF2-40B4-BE49-F238E27FC236}">
                <a16:creationId xmlns:a16="http://schemas.microsoft.com/office/drawing/2014/main" id="{D1E4D1F8-0DC6-4AB4-AB3A-F5E41EEF6DBF}"/>
              </a:ext>
            </a:extLst>
          </p:cNvPr>
          <p:cNvSpPr>
            <a:spLocks noGrp="1"/>
          </p:cNvSpPr>
          <p:nvPr>
            <p:ph type="dgm" sz="quarter" idx="12"/>
          </p:nvPr>
        </p:nvSpPr>
        <p:spPr>
          <a:xfrm>
            <a:off x="617537" y="1500810"/>
            <a:ext cx="10933113" cy="4255466"/>
          </a:xfrm>
        </p:spPr>
        <p:txBody>
          <a:bodyPr/>
          <a:lstStyle/>
          <a:p>
            <a:endParaRPr lang="en-AU" dirty="0"/>
          </a:p>
        </p:txBody>
      </p:sp>
    </p:spTree>
    <p:extLst>
      <p:ext uri="{BB962C8B-B14F-4D97-AF65-F5344CB8AC3E}">
        <p14:creationId xmlns:p14="http://schemas.microsoft.com/office/powerpoint/2010/main" val="3875595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6455" y="568050"/>
            <a:ext cx="7117179" cy="455509"/>
          </a:xfrm>
        </p:spPr>
        <p:txBody>
          <a:bodyPr/>
          <a:lstStyle>
            <a:lvl1pPr>
              <a:defRPr/>
            </a:lvl1pPr>
          </a:lstStyle>
          <a:p>
            <a:r>
              <a:rPr lang="en-AU" noProof="0" dirty="0"/>
              <a:t>Click to edit Name</a:t>
            </a:r>
          </a:p>
        </p:txBody>
      </p:sp>
      <p:sp>
        <p:nvSpPr>
          <p:cNvPr id="5" name="Footer Placeholder 4"/>
          <p:cNvSpPr>
            <a:spLocks noGrp="1"/>
          </p:cNvSpPr>
          <p:nvPr>
            <p:ph type="ftr" sz="quarter" idx="11"/>
          </p:nvPr>
        </p:nvSpPr>
        <p:spPr/>
        <p:txBody>
          <a:bodyPr/>
          <a:lstStyle/>
          <a:p>
            <a:endParaRPr lang="en-AU" noProof="0" dirty="0"/>
          </a:p>
        </p:txBody>
      </p:sp>
      <p:sp>
        <p:nvSpPr>
          <p:cNvPr id="6" name="Text Placeholder 5">
            <a:extLst>
              <a:ext uri="{FF2B5EF4-FFF2-40B4-BE49-F238E27FC236}">
                <a16:creationId xmlns:a16="http://schemas.microsoft.com/office/drawing/2014/main" id="{E6478D21-9361-4DAB-9BB4-E455D07F5CFF}"/>
              </a:ext>
            </a:extLst>
          </p:cNvPr>
          <p:cNvSpPr>
            <a:spLocks noGrp="1"/>
          </p:cNvSpPr>
          <p:nvPr>
            <p:ph type="body" sz="quarter" idx="12"/>
          </p:nvPr>
        </p:nvSpPr>
        <p:spPr>
          <a:xfrm>
            <a:off x="618068" y="2276061"/>
            <a:ext cx="10954808" cy="3473864"/>
          </a:xfrm>
        </p:spPr>
        <p:txBody>
          <a:bodyPr numCol="2" spcCol="36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
        <p:nvSpPr>
          <p:cNvPr id="8" name="Text Placeholder 7">
            <a:extLst>
              <a:ext uri="{FF2B5EF4-FFF2-40B4-BE49-F238E27FC236}">
                <a16:creationId xmlns:a16="http://schemas.microsoft.com/office/drawing/2014/main" id="{CE7DD032-956D-48B0-84D6-E7CFA57AEDB4}"/>
              </a:ext>
            </a:extLst>
          </p:cNvPr>
          <p:cNvSpPr>
            <a:spLocks noGrp="1"/>
          </p:cNvSpPr>
          <p:nvPr>
            <p:ph type="body" sz="quarter" idx="13" hasCustomPrompt="1"/>
          </p:nvPr>
        </p:nvSpPr>
        <p:spPr>
          <a:xfrm>
            <a:off x="2916454" y="1036908"/>
            <a:ext cx="7117179" cy="276999"/>
          </a:xfrm>
        </p:spPr>
        <p:txBody>
          <a:bodyPr>
            <a:spAutoFit/>
          </a:bodyPr>
          <a:lstStyle>
            <a:lvl1pPr>
              <a:defRPr>
                <a:solidFill>
                  <a:schemeClr val="accent4"/>
                </a:solidFill>
                <a:latin typeface="+mn-lt"/>
              </a:defRPr>
            </a:lvl1pPr>
          </a:lstStyle>
          <a:p>
            <a:pPr lvl="0"/>
            <a:r>
              <a:rPr lang="en-US" dirty="0"/>
              <a:t>Click to edit Position Title</a:t>
            </a:r>
            <a:endParaRPr lang="en-AU" dirty="0"/>
          </a:p>
        </p:txBody>
      </p:sp>
      <p:sp>
        <p:nvSpPr>
          <p:cNvPr id="10" name="Picture Placeholder 9">
            <a:extLst>
              <a:ext uri="{FF2B5EF4-FFF2-40B4-BE49-F238E27FC236}">
                <a16:creationId xmlns:a16="http://schemas.microsoft.com/office/drawing/2014/main" id="{8592F4CE-2E73-4EA7-9832-66346A835DFB}"/>
              </a:ext>
            </a:extLst>
          </p:cNvPr>
          <p:cNvSpPr>
            <a:spLocks noGrp="1"/>
          </p:cNvSpPr>
          <p:nvPr>
            <p:ph type="pic" sz="quarter" idx="14" hasCustomPrompt="1"/>
          </p:nvPr>
        </p:nvSpPr>
        <p:spPr>
          <a:xfrm>
            <a:off x="617538" y="200025"/>
            <a:ext cx="1884362" cy="1884363"/>
          </a:xfrm>
          <a:prstGeom prst="ellipse">
            <a:avLst/>
          </a:prstGeom>
          <a:blipFill>
            <a:blip r:embed="rId2"/>
            <a:stretch>
              <a:fillRect/>
            </a:stretch>
          </a:blipFill>
        </p:spPr>
        <p:txBody>
          <a:bodyPr lIns="648000" anchor="t" anchorCtr="0"/>
          <a:lstStyle>
            <a:lvl1pPr algn="r">
              <a:defRPr sz="1200">
                <a:solidFill>
                  <a:schemeClr val="bg1"/>
                </a:solidFill>
              </a:defRPr>
            </a:lvl1pPr>
          </a:lstStyle>
          <a:p>
            <a:r>
              <a:rPr lang="en-AU" dirty="0"/>
              <a:t> click the icon to add an image. The image must be square</a:t>
            </a:r>
          </a:p>
        </p:txBody>
      </p:sp>
    </p:spTree>
    <p:extLst>
      <p:ext uri="{BB962C8B-B14F-4D97-AF65-F5344CB8AC3E}">
        <p14:creationId xmlns:p14="http://schemas.microsoft.com/office/powerpoint/2010/main" val="1637706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AU" noProof="0" dirty="0"/>
          </a:p>
        </p:txBody>
      </p:sp>
      <p:sp>
        <p:nvSpPr>
          <p:cNvPr id="6" name="Text Placeholder 5">
            <a:extLst>
              <a:ext uri="{FF2B5EF4-FFF2-40B4-BE49-F238E27FC236}">
                <a16:creationId xmlns:a16="http://schemas.microsoft.com/office/drawing/2014/main" id="{E6478D21-9361-4DAB-9BB4-E455D07F5CFF}"/>
              </a:ext>
            </a:extLst>
          </p:cNvPr>
          <p:cNvSpPr>
            <a:spLocks noGrp="1"/>
          </p:cNvSpPr>
          <p:nvPr>
            <p:ph type="body" sz="quarter" idx="12"/>
          </p:nvPr>
        </p:nvSpPr>
        <p:spPr>
          <a:xfrm>
            <a:off x="618068" y="1500809"/>
            <a:ext cx="8506681" cy="4249116"/>
          </a:xfrm>
        </p:spPr>
        <p:txBody>
          <a:bodyPr numCol="1" spc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
        <p:nvSpPr>
          <p:cNvPr id="12" name="Text Placeholder 11">
            <a:extLst>
              <a:ext uri="{FF2B5EF4-FFF2-40B4-BE49-F238E27FC236}">
                <a16:creationId xmlns:a16="http://schemas.microsoft.com/office/drawing/2014/main" id="{69E8BE17-9B2E-46D9-A33E-1153FCA235F6}"/>
              </a:ext>
            </a:extLst>
          </p:cNvPr>
          <p:cNvSpPr>
            <a:spLocks noGrp="1"/>
          </p:cNvSpPr>
          <p:nvPr>
            <p:ph type="body" sz="quarter" idx="13"/>
          </p:nvPr>
        </p:nvSpPr>
        <p:spPr>
          <a:xfrm>
            <a:off x="9539288" y="2126975"/>
            <a:ext cx="1905000" cy="3622950"/>
          </a:xfrm>
          <a:solidFill>
            <a:schemeClr val="bg2"/>
          </a:solidFill>
        </p:spPr>
        <p:txBody>
          <a:bodyPr lIns="108000" tIns="648000" rIns="108000" bIns="108000"/>
          <a:lstStyle>
            <a:lvl1pPr algn="ctr">
              <a:spcBef>
                <a:spcPts val="0"/>
              </a:spcBef>
              <a:defRPr sz="1400"/>
            </a:lvl1pPr>
            <a:lvl2pPr marL="1588" indent="0" algn="ctr">
              <a:buNone/>
              <a:defRPr sz="1600">
                <a:solidFill>
                  <a:schemeClr val="accent4"/>
                </a:solidFill>
                <a:latin typeface="+mn-lt"/>
              </a:defRPr>
            </a:lvl2pPr>
            <a:lvl3pPr marL="355600" indent="-173038" algn="ctr">
              <a:defRPr sz="1400"/>
            </a:lvl3pPr>
            <a:lvl4pPr marL="722313" indent="-182563" algn="ctr">
              <a:defRPr sz="1400"/>
            </a:lvl4pPr>
            <a:lvl5pPr algn="ctr">
              <a:spcBef>
                <a:spcPts val="0"/>
              </a:spcBef>
              <a:defRPr sz="1800"/>
            </a:lvl5pPr>
          </a:lstStyle>
          <a:p>
            <a:pPr lvl="0"/>
            <a:r>
              <a:rPr lang="en-AU" noProof="0" dirty="0"/>
              <a:t>Click to edit Master text styles</a:t>
            </a:r>
          </a:p>
          <a:p>
            <a:pPr lvl="1"/>
            <a:r>
              <a:rPr lang="en-AU" noProof="0" dirty="0"/>
              <a:t>Second level</a:t>
            </a:r>
          </a:p>
        </p:txBody>
      </p:sp>
      <p:sp>
        <p:nvSpPr>
          <p:cNvPr id="13" name="Picture Placeholder 9">
            <a:extLst>
              <a:ext uri="{FF2B5EF4-FFF2-40B4-BE49-F238E27FC236}">
                <a16:creationId xmlns:a16="http://schemas.microsoft.com/office/drawing/2014/main" id="{DB0493EE-C70D-44F5-A86C-31BE00B961EC}"/>
              </a:ext>
            </a:extLst>
          </p:cNvPr>
          <p:cNvSpPr>
            <a:spLocks noGrp="1"/>
          </p:cNvSpPr>
          <p:nvPr>
            <p:ph type="pic" sz="quarter" idx="14" hasCustomPrompt="1"/>
          </p:nvPr>
        </p:nvSpPr>
        <p:spPr>
          <a:xfrm>
            <a:off x="9939826" y="1500809"/>
            <a:ext cx="1099385" cy="1099386"/>
          </a:xfrm>
          <a:prstGeom prst="ellipse">
            <a:avLst/>
          </a:prstGeom>
          <a:blipFill>
            <a:blip r:embed="rId2"/>
            <a:stretch>
              <a:fillRect/>
            </a:stretch>
          </a:blipFill>
        </p:spPr>
        <p:txBody>
          <a:bodyPr lIns="684000" anchor="t" anchorCtr="0"/>
          <a:lstStyle>
            <a:lvl1pPr algn="r">
              <a:defRPr sz="1200">
                <a:solidFill>
                  <a:schemeClr val="bg1"/>
                </a:solidFill>
              </a:defRPr>
            </a:lvl1pPr>
          </a:lstStyle>
          <a:p>
            <a:r>
              <a:rPr lang="en-AU" dirty="0"/>
              <a:t> </a:t>
            </a:r>
          </a:p>
        </p:txBody>
      </p:sp>
      <p:sp>
        <p:nvSpPr>
          <p:cNvPr id="15" name="Text Placeholder 3">
            <a:extLst>
              <a:ext uri="{FF2B5EF4-FFF2-40B4-BE49-F238E27FC236}">
                <a16:creationId xmlns:a16="http://schemas.microsoft.com/office/drawing/2014/main" id="{B4294AA2-A0AA-4C5D-9BF9-544CDDC2689A}"/>
              </a:ext>
            </a:extLst>
          </p:cNvPr>
          <p:cNvSpPr>
            <a:spLocks noGrp="1"/>
          </p:cNvSpPr>
          <p:nvPr>
            <p:ph type="body" sz="quarter" idx="15" hasCustomPrompt="1"/>
          </p:nvPr>
        </p:nvSpPr>
        <p:spPr>
          <a:xfrm>
            <a:off x="9539288" y="639306"/>
            <a:ext cx="2652712" cy="304800"/>
          </a:xfrm>
          <a:blipFill>
            <a:blip r:embed="rId3"/>
            <a:stretch>
              <a:fillRect/>
            </a:stretch>
          </a:blipFill>
        </p:spPr>
        <p:txBody>
          <a:bodyPr/>
          <a:lstStyle>
            <a:lvl1pPr>
              <a:defRPr/>
            </a:lvl1pPr>
          </a:lstStyle>
          <a:p>
            <a:pPr lvl="0"/>
            <a:r>
              <a:rPr lang="en-US" dirty="0"/>
              <a:t> </a:t>
            </a:r>
            <a:endParaRPr lang="en-AU" dirty="0"/>
          </a:p>
        </p:txBody>
      </p:sp>
      <p:sp>
        <p:nvSpPr>
          <p:cNvPr id="16" name="Text Placeholder 3">
            <a:extLst>
              <a:ext uri="{FF2B5EF4-FFF2-40B4-BE49-F238E27FC236}">
                <a16:creationId xmlns:a16="http://schemas.microsoft.com/office/drawing/2014/main" id="{E88B2772-3BC7-46CD-B082-2AE8DEF2CE65}"/>
              </a:ext>
            </a:extLst>
          </p:cNvPr>
          <p:cNvSpPr>
            <a:spLocks noGrp="1"/>
          </p:cNvSpPr>
          <p:nvPr>
            <p:ph type="body" sz="quarter" idx="16" hasCustomPrompt="1"/>
          </p:nvPr>
        </p:nvSpPr>
        <p:spPr>
          <a:xfrm>
            <a:off x="9912880" y="667747"/>
            <a:ext cx="2252662" cy="246221"/>
          </a:xfrm>
        </p:spPr>
        <p:txBody>
          <a:bodyPr anchor="ctr" anchorCtr="0">
            <a:spAutoFit/>
          </a:bodyPr>
          <a:lstStyle>
            <a:lvl1pPr>
              <a:spcBef>
                <a:spcPts val="0"/>
              </a:spcBef>
              <a:spcAft>
                <a:spcPts val="0"/>
              </a:spcAft>
              <a:defRPr sz="1600" b="1">
                <a:solidFill>
                  <a:schemeClr val="bg1"/>
                </a:solidFill>
              </a:defRPr>
            </a:lvl1pPr>
          </a:lstStyle>
          <a:p>
            <a:pPr lvl="0"/>
            <a:r>
              <a:rPr lang="en-US" dirty="0"/>
              <a:t>Relevant Work</a:t>
            </a:r>
            <a:endParaRPr lang="en-AU" dirty="0"/>
          </a:p>
        </p:txBody>
      </p:sp>
      <p:sp>
        <p:nvSpPr>
          <p:cNvPr id="19" name="Title 1">
            <a:extLst>
              <a:ext uri="{FF2B5EF4-FFF2-40B4-BE49-F238E27FC236}">
                <a16:creationId xmlns:a16="http://schemas.microsoft.com/office/drawing/2014/main" id="{18E17356-C126-48F7-9589-8C22EFB387A8}"/>
              </a:ext>
            </a:extLst>
          </p:cNvPr>
          <p:cNvSpPr>
            <a:spLocks noGrp="1"/>
          </p:cNvSpPr>
          <p:nvPr>
            <p:ph type="title" hasCustomPrompt="1"/>
          </p:nvPr>
        </p:nvSpPr>
        <p:spPr>
          <a:xfrm>
            <a:off x="618067" y="598808"/>
            <a:ext cx="8506681" cy="387798"/>
          </a:xfrm>
        </p:spPr>
        <p:txBody>
          <a:bodyPr/>
          <a:lstStyle>
            <a:lvl1pPr>
              <a:defRPr/>
            </a:lvl1pPr>
          </a:lstStyle>
          <a:p>
            <a:r>
              <a:rPr lang="en-AU" noProof="0" dirty="0"/>
              <a:t>Click to edit Master title style (Case Study)</a:t>
            </a:r>
          </a:p>
        </p:txBody>
      </p:sp>
    </p:spTree>
    <p:extLst>
      <p:ext uri="{BB962C8B-B14F-4D97-AF65-F5344CB8AC3E}">
        <p14:creationId xmlns:p14="http://schemas.microsoft.com/office/powerpoint/2010/main" val="3759486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 blue bkgn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2460" y="1183974"/>
            <a:ext cx="11002950" cy="4726980"/>
          </a:xfrm>
        </p:spPr>
        <p:txBody>
          <a:bodyPr anchor="ctr" anchorCtr="0">
            <a:noAutofit/>
          </a:bodyPr>
          <a:lstStyle>
            <a:lvl1pPr algn="l">
              <a:defRPr sz="4400" b="0">
                <a:solidFill>
                  <a:schemeClr val="bg1"/>
                </a:solidFill>
              </a:defRPr>
            </a:lvl1pPr>
          </a:lstStyle>
          <a:p>
            <a:r>
              <a:rPr lang="en-AU" noProof="0" dirty="0"/>
              <a:t>Click to edit Master title style</a:t>
            </a:r>
          </a:p>
        </p:txBody>
      </p:sp>
      <p:pic>
        <p:nvPicPr>
          <p:cNvPr id="10" name="Picture 9">
            <a:extLst>
              <a:ext uri="{FF2B5EF4-FFF2-40B4-BE49-F238E27FC236}">
                <a16:creationId xmlns:a16="http://schemas.microsoft.com/office/drawing/2014/main" id="{643F951B-F5FF-4287-953E-BF6913C503B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bwMode="auto">
          <a:xfrm>
            <a:off x="10374703" y="6374608"/>
            <a:ext cx="1210707" cy="318563"/>
          </a:xfrm>
          <a:prstGeom prst="rect">
            <a:avLst/>
          </a:prstGeom>
          <a:noFill/>
          <a:ln>
            <a:noFill/>
          </a:ln>
        </p:spPr>
      </p:pic>
      <p:sp>
        <p:nvSpPr>
          <p:cNvPr id="13" name="Footer Placeholder 4">
            <a:extLst>
              <a:ext uri="{FF2B5EF4-FFF2-40B4-BE49-F238E27FC236}">
                <a16:creationId xmlns:a16="http://schemas.microsoft.com/office/drawing/2014/main" id="{7AA95227-C5D8-4ABE-8618-7DCCCAF59A33}"/>
              </a:ext>
            </a:extLst>
          </p:cNvPr>
          <p:cNvSpPr>
            <a:spLocks noGrp="1"/>
          </p:cNvSpPr>
          <p:nvPr>
            <p:ph type="ftr" sz="quarter" idx="3"/>
          </p:nvPr>
        </p:nvSpPr>
        <p:spPr>
          <a:xfrm>
            <a:off x="1108732" y="6403085"/>
            <a:ext cx="8929348" cy="261609"/>
          </a:xfrm>
          <a:prstGeom prst="rect">
            <a:avLst/>
          </a:prstGeom>
        </p:spPr>
        <p:txBody>
          <a:bodyPr vert="horz" lIns="0" tIns="0" rIns="0" bIns="0" rtlCol="0" anchor="ctr"/>
          <a:lstStyle>
            <a:lvl1pPr algn="l">
              <a:defRPr sz="1200">
                <a:solidFill>
                  <a:schemeClr val="bg1"/>
                </a:solidFill>
              </a:defRPr>
            </a:lvl1pPr>
          </a:lstStyle>
          <a:p>
            <a:endParaRPr lang="en-AU" dirty="0"/>
          </a:p>
        </p:txBody>
      </p:sp>
      <p:sp>
        <p:nvSpPr>
          <p:cNvPr id="14" name="TextBox 13">
            <a:extLst>
              <a:ext uri="{FF2B5EF4-FFF2-40B4-BE49-F238E27FC236}">
                <a16:creationId xmlns:a16="http://schemas.microsoft.com/office/drawing/2014/main" id="{EED7E445-9C21-4360-876A-CAA01F730D3B}"/>
              </a:ext>
            </a:extLst>
          </p:cNvPr>
          <p:cNvSpPr txBox="1"/>
          <p:nvPr userDrawn="1"/>
        </p:nvSpPr>
        <p:spPr>
          <a:xfrm>
            <a:off x="617537" y="6426000"/>
            <a:ext cx="491195" cy="215444"/>
          </a:xfrm>
          <a:prstGeom prst="rect">
            <a:avLst/>
          </a:prstGeom>
          <a:noFill/>
        </p:spPr>
        <p:txBody>
          <a:bodyPr wrap="square" lIns="0" tIns="0" rIns="0" bIns="0" rtlCol="0">
            <a:spAutoFit/>
          </a:bodyPr>
          <a:lstStyle/>
          <a:p>
            <a:fld id="{D1FCE2D1-3986-4E18-B0D0-CE05A3978AB0}" type="slidenum">
              <a:rPr lang="en-US" sz="1400" smtClean="0">
                <a:solidFill>
                  <a:schemeClr val="bg1"/>
                </a:solidFill>
                <a:latin typeface="+mn-lt"/>
              </a:rPr>
              <a:pPr/>
              <a:t>‹#›</a:t>
            </a:fld>
            <a:r>
              <a:rPr lang="en-US" sz="1400" dirty="0">
                <a:solidFill>
                  <a:schemeClr val="bg1"/>
                </a:solidFill>
                <a:latin typeface="Times New Roman" panose="02020603050405020304" pitchFamily="18" charset="0"/>
                <a:cs typeface="Times New Roman" panose="02020603050405020304" pitchFamily="18" charset="0"/>
              </a:rPr>
              <a:t>.</a:t>
            </a:r>
            <a:endParaRPr lang="en-AU" sz="1400" dirty="0">
              <a:solidFill>
                <a:schemeClr val="bg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58F23BD-C18E-438B-B6F5-8ADD324DAEBB}"/>
              </a:ext>
            </a:extLst>
          </p:cNvPr>
          <p:cNvPicPr>
            <a:picLocks noChangeAspect="1"/>
          </p:cNvPicPr>
          <p:nvPr userDrawn="1"/>
        </p:nvPicPr>
        <p:blipFill rotWithShape="1">
          <a:blip r:embed="rId3" cstate="hqprint">
            <a:alphaModFix/>
            <a:extLst>
              <a:ext uri="{28A0092B-C50C-407E-A947-70E740481C1C}">
                <a14:useLocalDpi xmlns:a14="http://schemas.microsoft.com/office/drawing/2010/main" val="0"/>
              </a:ext>
            </a:extLst>
          </a:blip>
          <a:srcRect l="16337" t="37458" b="53534"/>
          <a:stretch/>
        </p:blipFill>
        <p:spPr>
          <a:xfrm>
            <a:off x="8269357" y="597615"/>
            <a:ext cx="3324893" cy="219643"/>
          </a:xfrm>
          <a:prstGeom prst="rect">
            <a:avLst/>
          </a:prstGeom>
        </p:spPr>
      </p:pic>
    </p:spTree>
    <p:extLst>
      <p:ext uri="{BB962C8B-B14F-4D97-AF65-F5344CB8AC3E}">
        <p14:creationId xmlns:p14="http://schemas.microsoft.com/office/powerpoint/2010/main" val="293129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with icon - blue bkgnd">
    <p:bg>
      <p:bgPr>
        <a:solidFill>
          <a:schemeClr val="accent4"/>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500DE30-7AA5-439A-B04F-4F7E96347E6D}"/>
              </a:ext>
            </a:extLst>
          </p:cNvPr>
          <p:cNvSpPr>
            <a:spLocks noChangeAspect="1"/>
          </p:cNvSpPr>
          <p:nvPr userDrawn="1"/>
        </p:nvSpPr>
        <p:spPr>
          <a:xfrm>
            <a:off x="693019" y="2792610"/>
            <a:ext cx="1242144" cy="124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p:nvPr>
        </p:nvSpPr>
        <p:spPr>
          <a:xfrm>
            <a:off x="2425566" y="1183974"/>
            <a:ext cx="9159844" cy="4726980"/>
          </a:xfrm>
        </p:spPr>
        <p:txBody>
          <a:bodyPr anchor="ctr" anchorCtr="0">
            <a:noAutofit/>
          </a:bodyPr>
          <a:lstStyle>
            <a:lvl1pPr algn="l">
              <a:defRPr sz="4400" b="0">
                <a:solidFill>
                  <a:schemeClr val="bg1"/>
                </a:solidFill>
              </a:defRPr>
            </a:lvl1pPr>
          </a:lstStyle>
          <a:p>
            <a:r>
              <a:rPr lang="en-AU" noProof="0" dirty="0"/>
              <a:t>Click to edit Master title style</a:t>
            </a:r>
          </a:p>
        </p:txBody>
      </p:sp>
      <p:pic>
        <p:nvPicPr>
          <p:cNvPr id="10" name="Picture 9">
            <a:extLst>
              <a:ext uri="{FF2B5EF4-FFF2-40B4-BE49-F238E27FC236}">
                <a16:creationId xmlns:a16="http://schemas.microsoft.com/office/drawing/2014/main" id="{643F951B-F5FF-4287-953E-BF6913C503B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bwMode="auto">
          <a:xfrm>
            <a:off x="10374703" y="6374608"/>
            <a:ext cx="1210707" cy="318563"/>
          </a:xfrm>
          <a:prstGeom prst="rect">
            <a:avLst/>
          </a:prstGeom>
          <a:noFill/>
          <a:ln>
            <a:noFill/>
          </a:ln>
        </p:spPr>
      </p:pic>
      <p:sp>
        <p:nvSpPr>
          <p:cNvPr id="13" name="Footer Placeholder 4">
            <a:extLst>
              <a:ext uri="{FF2B5EF4-FFF2-40B4-BE49-F238E27FC236}">
                <a16:creationId xmlns:a16="http://schemas.microsoft.com/office/drawing/2014/main" id="{7AA95227-C5D8-4ABE-8618-7DCCCAF59A33}"/>
              </a:ext>
            </a:extLst>
          </p:cNvPr>
          <p:cNvSpPr>
            <a:spLocks noGrp="1"/>
          </p:cNvSpPr>
          <p:nvPr>
            <p:ph type="ftr" sz="quarter" idx="3"/>
          </p:nvPr>
        </p:nvSpPr>
        <p:spPr>
          <a:xfrm>
            <a:off x="1108732" y="6403085"/>
            <a:ext cx="8929348" cy="261609"/>
          </a:xfrm>
          <a:prstGeom prst="rect">
            <a:avLst/>
          </a:prstGeom>
        </p:spPr>
        <p:txBody>
          <a:bodyPr vert="horz" lIns="0" tIns="0" rIns="0" bIns="0" rtlCol="0" anchor="ctr"/>
          <a:lstStyle>
            <a:lvl1pPr algn="l">
              <a:defRPr sz="1200">
                <a:solidFill>
                  <a:schemeClr val="bg1"/>
                </a:solidFill>
              </a:defRPr>
            </a:lvl1pPr>
          </a:lstStyle>
          <a:p>
            <a:endParaRPr lang="en-AU" dirty="0"/>
          </a:p>
        </p:txBody>
      </p:sp>
      <p:sp>
        <p:nvSpPr>
          <p:cNvPr id="14" name="TextBox 13">
            <a:extLst>
              <a:ext uri="{FF2B5EF4-FFF2-40B4-BE49-F238E27FC236}">
                <a16:creationId xmlns:a16="http://schemas.microsoft.com/office/drawing/2014/main" id="{EED7E445-9C21-4360-876A-CAA01F730D3B}"/>
              </a:ext>
            </a:extLst>
          </p:cNvPr>
          <p:cNvSpPr txBox="1"/>
          <p:nvPr userDrawn="1"/>
        </p:nvSpPr>
        <p:spPr>
          <a:xfrm>
            <a:off x="617537" y="6426000"/>
            <a:ext cx="491195" cy="215444"/>
          </a:xfrm>
          <a:prstGeom prst="rect">
            <a:avLst/>
          </a:prstGeom>
          <a:noFill/>
        </p:spPr>
        <p:txBody>
          <a:bodyPr wrap="square" lIns="0" tIns="0" rIns="0" bIns="0" rtlCol="0">
            <a:spAutoFit/>
          </a:bodyPr>
          <a:lstStyle/>
          <a:p>
            <a:fld id="{D1FCE2D1-3986-4E18-B0D0-CE05A3978AB0}" type="slidenum">
              <a:rPr lang="en-US" sz="1400" smtClean="0">
                <a:solidFill>
                  <a:schemeClr val="bg1"/>
                </a:solidFill>
                <a:latin typeface="+mn-lt"/>
              </a:rPr>
              <a:pPr/>
              <a:t>‹#›</a:t>
            </a:fld>
            <a:r>
              <a:rPr lang="en-US" sz="1400" dirty="0">
                <a:solidFill>
                  <a:schemeClr val="bg1"/>
                </a:solidFill>
                <a:latin typeface="Times New Roman" panose="02020603050405020304" pitchFamily="18" charset="0"/>
                <a:cs typeface="Times New Roman" panose="02020603050405020304" pitchFamily="18" charset="0"/>
              </a:rPr>
              <a:t>.</a:t>
            </a:r>
            <a:endParaRPr lang="en-AU" sz="1400" dirty="0">
              <a:solidFill>
                <a:schemeClr val="bg1"/>
              </a:solidFill>
              <a:latin typeface="Times New Roman" panose="02020603050405020304" pitchFamily="18" charset="0"/>
              <a:cs typeface="Times New Roman" panose="02020603050405020304" pitchFamily="18" charset="0"/>
            </a:endParaRPr>
          </a:p>
        </p:txBody>
      </p:sp>
      <p:sp>
        <p:nvSpPr>
          <p:cNvPr id="7" name="Picture Placeholder 6">
            <a:extLst>
              <a:ext uri="{FF2B5EF4-FFF2-40B4-BE49-F238E27FC236}">
                <a16:creationId xmlns:a16="http://schemas.microsoft.com/office/drawing/2014/main" id="{5AE35827-8619-4C8E-A470-CB42777C4766}"/>
              </a:ext>
            </a:extLst>
          </p:cNvPr>
          <p:cNvSpPr>
            <a:spLocks noGrp="1"/>
          </p:cNvSpPr>
          <p:nvPr>
            <p:ph type="pic" sz="quarter" idx="10" hasCustomPrompt="1"/>
          </p:nvPr>
        </p:nvSpPr>
        <p:spPr>
          <a:xfrm>
            <a:off x="923329" y="3031959"/>
            <a:ext cx="780302" cy="779646"/>
          </a:xfrm>
          <a:prstGeom prst="rect">
            <a:avLst/>
          </a:prstGeom>
          <a:noFill/>
        </p:spPr>
        <p:txBody>
          <a:bodyPr/>
          <a:lstStyle>
            <a:lvl1pPr algn="ctr">
              <a:defRPr sz="1000">
                <a:solidFill>
                  <a:schemeClr val="tx2"/>
                </a:solidFill>
              </a:defRPr>
            </a:lvl1pPr>
          </a:lstStyle>
          <a:p>
            <a:r>
              <a:rPr lang="en-AU" dirty="0"/>
              <a:t>Click the icon to add icon</a:t>
            </a:r>
          </a:p>
        </p:txBody>
      </p:sp>
      <p:pic>
        <p:nvPicPr>
          <p:cNvPr id="20" name="Picture 19">
            <a:extLst>
              <a:ext uri="{FF2B5EF4-FFF2-40B4-BE49-F238E27FC236}">
                <a16:creationId xmlns:a16="http://schemas.microsoft.com/office/drawing/2014/main" id="{0633E15F-5007-493C-948D-3F0D1C5AC802}"/>
              </a:ext>
            </a:extLst>
          </p:cNvPr>
          <p:cNvPicPr>
            <a:picLocks noChangeAspect="1"/>
          </p:cNvPicPr>
          <p:nvPr userDrawn="1"/>
        </p:nvPicPr>
        <p:blipFill rotWithShape="1">
          <a:blip r:embed="rId3" cstate="hqprint">
            <a:alphaModFix/>
            <a:extLst>
              <a:ext uri="{28A0092B-C50C-407E-A947-70E740481C1C}">
                <a14:useLocalDpi xmlns:a14="http://schemas.microsoft.com/office/drawing/2010/main" val="0"/>
              </a:ext>
            </a:extLst>
          </a:blip>
          <a:srcRect l="16337" t="37458" b="53534"/>
          <a:stretch/>
        </p:blipFill>
        <p:spPr>
          <a:xfrm>
            <a:off x="8269357" y="597615"/>
            <a:ext cx="3324893" cy="219643"/>
          </a:xfrm>
          <a:prstGeom prst="rect">
            <a:avLst/>
          </a:prstGeom>
        </p:spPr>
      </p:pic>
    </p:spTree>
    <p:extLst>
      <p:ext uri="{BB962C8B-B14F-4D97-AF65-F5344CB8AC3E}">
        <p14:creationId xmlns:p14="http://schemas.microsoft.com/office/powerpoint/2010/main" val="346638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white bkn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C1E584-107F-42F6-8492-7CDB32138F09}"/>
              </a:ext>
            </a:extLst>
          </p:cNvPr>
          <p:cNvSpPr/>
          <p:nvPr userDrawn="1"/>
        </p:nvSpPr>
        <p:spPr>
          <a:xfrm>
            <a:off x="7941365" y="367748"/>
            <a:ext cx="3995531" cy="579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p:nvPr>
        </p:nvSpPr>
        <p:spPr>
          <a:xfrm>
            <a:off x="582460" y="1183974"/>
            <a:ext cx="11002950" cy="4726980"/>
          </a:xfrm>
        </p:spPr>
        <p:txBody>
          <a:bodyPr anchor="ctr" anchorCtr="0">
            <a:noAutofit/>
          </a:bodyPr>
          <a:lstStyle>
            <a:lvl1pPr algn="l">
              <a:defRPr sz="4400" b="0">
                <a:solidFill>
                  <a:schemeClr val="tx2"/>
                </a:solidFill>
              </a:defRPr>
            </a:lvl1pPr>
          </a:lstStyle>
          <a:p>
            <a:r>
              <a:rPr lang="en-AU" noProof="0" dirty="0"/>
              <a:t>Click to edit Master title style</a:t>
            </a:r>
          </a:p>
        </p:txBody>
      </p:sp>
      <p:sp>
        <p:nvSpPr>
          <p:cNvPr id="7" name="Footer Placeholder 4">
            <a:extLst>
              <a:ext uri="{FF2B5EF4-FFF2-40B4-BE49-F238E27FC236}">
                <a16:creationId xmlns:a16="http://schemas.microsoft.com/office/drawing/2014/main" id="{F4A12283-158E-4703-882A-24BC823A340A}"/>
              </a:ext>
            </a:extLst>
          </p:cNvPr>
          <p:cNvSpPr>
            <a:spLocks noGrp="1"/>
          </p:cNvSpPr>
          <p:nvPr>
            <p:ph type="ftr" sz="quarter" idx="3"/>
          </p:nvPr>
        </p:nvSpPr>
        <p:spPr>
          <a:xfrm>
            <a:off x="1108732" y="6403085"/>
            <a:ext cx="8929348" cy="261609"/>
          </a:xfrm>
          <a:prstGeom prst="rect">
            <a:avLst/>
          </a:prstGeom>
        </p:spPr>
        <p:txBody>
          <a:bodyPr vert="horz" lIns="0" tIns="0" rIns="0" bIns="0" rtlCol="0" anchor="ctr"/>
          <a:lstStyle>
            <a:lvl1pPr algn="l">
              <a:defRPr sz="1200">
                <a:solidFill>
                  <a:schemeClr val="tx2"/>
                </a:solidFill>
              </a:defRPr>
            </a:lvl1pPr>
          </a:lstStyle>
          <a:p>
            <a:endParaRPr lang="en-AU" noProof="0" dirty="0"/>
          </a:p>
        </p:txBody>
      </p:sp>
      <p:pic>
        <p:nvPicPr>
          <p:cNvPr id="10" name="Picture 9" descr="A close up of a logo&#10;&#10;Description automatically generated">
            <a:extLst>
              <a:ext uri="{FF2B5EF4-FFF2-40B4-BE49-F238E27FC236}">
                <a16:creationId xmlns:a16="http://schemas.microsoft.com/office/drawing/2014/main" id="{A11B1FAB-CB28-4B24-9028-F419715A86C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8561" t="37731" r="-239" b="55139"/>
          <a:stretch/>
        </p:blipFill>
        <p:spPr>
          <a:xfrm>
            <a:off x="8339355" y="604922"/>
            <a:ext cx="3246055" cy="173841"/>
          </a:xfrm>
          <a:prstGeom prst="rect">
            <a:avLst/>
          </a:prstGeom>
        </p:spPr>
      </p:pic>
    </p:spTree>
    <p:extLst>
      <p:ext uri="{BB962C8B-B14F-4D97-AF65-F5344CB8AC3E}">
        <p14:creationId xmlns:p14="http://schemas.microsoft.com/office/powerpoint/2010/main" val="1854129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con - white bkn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DB58B4-8B08-49B3-8573-2532D4019898}"/>
              </a:ext>
            </a:extLst>
          </p:cNvPr>
          <p:cNvSpPr/>
          <p:nvPr userDrawn="1"/>
        </p:nvSpPr>
        <p:spPr>
          <a:xfrm>
            <a:off x="10038080" y="610162"/>
            <a:ext cx="1743242" cy="336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Footer Placeholder 4">
            <a:extLst>
              <a:ext uri="{FF2B5EF4-FFF2-40B4-BE49-F238E27FC236}">
                <a16:creationId xmlns:a16="http://schemas.microsoft.com/office/drawing/2014/main" id="{F4A12283-158E-4703-882A-24BC823A340A}"/>
              </a:ext>
            </a:extLst>
          </p:cNvPr>
          <p:cNvSpPr>
            <a:spLocks noGrp="1"/>
          </p:cNvSpPr>
          <p:nvPr>
            <p:ph type="ftr" sz="quarter" idx="3"/>
          </p:nvPr>
        </p:nvSpPr>
        <p:spPr>
          <a:xfrm>
            <a:off x="1108732" y="6403085"/>
            <a:ext cx="8929348" cy="261609"/>
          </a:xfrm>
          <a:prstGeom prst="rect">
            <a:avLst/>
          </a:prstGeom>
        </p:spPr>
        <p:txBody>
          <a:bodyPr vert="horz" lIns="0" tIns="0" rIns="0" bIns="0" rtlCol="0" anchor="ctr"/>
          <a:lstStyle>
            <a:lvl1pPr algn="l">
              <a:defRPr sz="1200">
                <a:solidFill>
                  <a:schemeClr val="tx2"/>
                </a:solidFill>
              </a:defRPr>
            </a:lvl1pPr>
          </a:lstStyle>
          <a:p>
            <a:endParaRPr lang="en-AU" noProof="0" dirty="0"/>
          </a:p>
        </p:txBody>
      </p:sp>
      <p:sp>
        <p:nvSpPr>
          <p:cNvPr id="5" name="Title 1">
            <a:extLst>
              <a:ext uri="{FF2B5EF4-FFF2-40B4-BE49-F238E27FC236}">
                <a16:creationId xmlns:a16="http://schemas.microsoft.com/office/drawing/2014/main" id="{741EA105-E6C1-4957-97F8-4F7792DC18BF}"/>
              </a:ext>
            </a:extLst>
          </p:cNvPr>
          <p:cNvSpPr>
            <a:spLocks noGrp="1"/>
          </p:cNvSpPr>
          <p:nvPr>
            <p:ph type="ctrTitle"/>
          </p:nvPr>
        </p:nvSpPr>
        <p:spPr>
          <a:xfrm>
            <a:off x="2425566" y="1183974"/>
            <a:ext cx="9159844" cy="4726980"/>
          </a:xfrm>
        </p:spPr>
        <p:txBody>
          <a:bodyPr anchor="ctr" anchorCtr="0">
            <a:noAutofit/>
          </a:bodyPr>
          <a:lstStyle>
            <a:lvl1pPr algn="l">
              <a:defRPr sz="4400" b="0">
                <a:solidFill>
                  <a:schemeClr val="tx2"/>
                </a:solidFill>
              </a:defRPr>
            </a:lvl1pPr>
          </a:lstStyle>
          <a:p>
            <a:r>
              <a:rPr lang="en-AU" noProof="0" dirty="0"/>
              <a:t>Click to edit Master title style</a:t>
            </a:r>
          </a:p>
        </p:txBody>
      </p:sp>
      <p:sp>
        <p:nvSpPr>
          <p:cNvPr id="9" name="Oval 8">
            <a:extLst>
              <a:ext uri="{FF2B5EF4-FFF2-40B4-BE49-F238E27FC236}">
                <a16:creationId xmlns:a16="http://schemas.microsoft.com/office/drawing/2014/main" id="{A14F68CB-D1FA-4032-B2FD-EA14CA324F6C}"/>
              </a:ext>
            </a:extLst>
          </p:cNvPr>
          <p:cNvSpPr>
            <a:spLocks noChangeAspect="1"/>
          </p:cNvSpPr>
          <p:nvPr userDrawn="1"/>
        </p:nvSpPr>
        <p:spPr>
          <a:xfrm>
            <a:off x="693019" y="2792610"/>
            <a:ext cx="1242144" cy="124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Picture Placeholder 6">
            <a:extLst>
              <a:ext uri="{FF2B5EF4-FFF2-40B4-BE49-F238E27FC236}">
                <a16:creationId xmlns:a16="http://schemas.microsoft.com/office/drawing/2014/main" id="{00327B46-83FA-4F27-93FD-875B67ED4C49}"/>
              </a:ext>
            </a:extLst>
          </p:cNvPr>
          <p:cNvSpPr>
            <a:spLocks noGrp="1"/>
          </p:cNvSpPr>
          <p:nvPr>
            <p:ph type="pic" sz="quarter" idx="10" hasCustomPrompt="1"/>
          </p:nvPr>
        </p:nvSpPr>
        <p:spPr>
          <a:xfrm>
            <a:off x="923329" y="3031959"/>
            <a:ext cx="780302" cy="779646"/>
          </a:xfrm>
          <a:prstGeom prst="rect">
            <a:avLst/>
          </a:prstGeom>
          <a:noFill/>
        </p:spPr>
        <p:txBody>
          <a:bodyPr/>
          <a:lstStyle>
            <a:lvl1pPr algn="ctr">
              <a:defRPr sz="1000">
                <a:solidFill>
                  <a:schemeClr val="tx2"/>
                </a:solidFill>
              </a:defRPr>
            </a:lvl1pPr>
          </a:lstStyle>
          <a:p>
            <a:r>
              <a:rPr lang="en-AU" dirty="0"/>
              <a:t>Click the icon to add icon</a:t>
            </a:r>
          </a:p>
        </p:txBody>
      </p:sp>
      <p:pic>
        <p:nvPicPr>
          <p:cNvPr id="11" name="Picture 10" descr="A close up of a logo&#10;&#10;Description automatically generated">
            <a:extLst>
              <a:ext uri="{FF2B5EF4-FFF2-40B4-BE49-F238E27FC236}">
                <a16:creationId xmlns:a16="http://schemas.microsoft.com/office/drawing/2014/main" id="{A8A3174E-4B79-422C-9757-A35B7D4AB61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18561" t="37731" r="-239" b="55139"/>
          <a:stretch/>
        </p:blipFill>
        <p:spPr>
          <a:xfrm>
            <a:off x="8339355" y="604922"/>
            <a:ext cx="3246055" cy="173841"/>
          </a:xfrm>
          <a:prstGeom prst="rect">
            <a:avLst/>
          </a:prstGeom>
        </p:spPr>
      </p:pic>
    </p:spTree>
    <p:extLst>
      <p:ext uri="{BB962C8B-B14F-4D97-AF65-F5344CB8AC3E}">
        <p14:creationId xmlns:p14="http://schemas.microsoft.com/office/powerpoint/2010/main" val="5221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bkn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3200" y="3520967"/>
            <a:ext cx="7407570" cy="720197"/>
          </a:xfrm>
        </p:spPr>
        <p:txBody>
          <a:bodyPr anchor="b">
            <a:spAutoFit/>
          </a:bodyPr>
          <a:lstStyle>
            <a:lvl1pPr algn="l">
              <a:defRPr sz="5200">
                <a:solidFill>
                  <a:schemeClr val="bg1"/>
                </a:solidFill>
                <a:latin typeface="+mj-lt"/>
              </a:defRPr>
            </a:lvl1pPr>
          </a:lstStyle>
          <a:p>
            <a:r>
              <a:rPr lang="en-AU" noProof="0" dirty="0"/>
              <a:t>Presentation Title</a:t>
            </a:r>
          </a:p>
        </p:txBody>
      </p:sp>
      <p:sp>
        <p:nvSpPr>
          <p:cNvPr id="3" name="Subtitle 2"/>
          <p:cNvSpPr>
            <a:spLocks noGrp="1"/>
          </p:cNvSpPr>
          <p:nvPr>
            <p:ph type="subTitle" idx="1" hasCustomPrompt="1"/>
          </p:nvPr>
        </p:nvSpPr>
        <p:spPr>
          <a:xfrm>
            <a:off x="582460" y="4241164"/>
            <a:ext cx="7407569" cy="369332"/>
          </a:xfrm>
          <a:prstGeom prst="rect">
            <a:avLst/>
          </a:prstGeom>
        </p:spPr>
        <p:txBody>
          <a:bodyPr>
            <a:spAutoFit/>
          </a:bodyPr>
          <a:lstStyle>
            <a:lvl1pPr marL="0" indent="0" algn="l">
              <a:buNone/>
              <a:defRPr sz="24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noProof="0" dirty="0"/>
              <a:t>Subtitle</a:t>
            </a:r>
          </a:p>
        </p:txBody>
      </p:sp>
      <p:sp>
        <p:nvSpPr>
          <p:cNvPr id="7" name="Text Placeholder 6">
            <a:extLst>
              <a:ext uri="{FF2B5EF4-FFF2-40B4-BE49-F238E27FC236}">
                <a16:creationId xmlns:a16="http://schemas.microsoft.com/office/drawing/2014/main" id="{C1ED57A7-4BFB-4AD5-94ED-C2A81A9ABC1F}"/>
              </a:ext>
            </a:extLst>
          </p:cNvPr>
          <p:cNvSpPr>
            <a:spLocks noGrp="1"/>
          </p:cNvSpPr>
          <p:nvPr>
            <p:ph type="body" sz="quarter" idx="10" hasCustomPrompt="1"/>
          </p:nvPr>
        </p:nvSpPr>
        <p:spPr>
          <a:xfrm>
            <a:off x="1817387" y="5688938"/>
            <a:ext cx="6072590" cy="355600"/>
          </a:xfrm>
        </p:spPr>
        <p:txBody>
          <a:bodyPr/>
          <a:lstStyle>
            <a:lvl1pPr>
              <a:defRPr>
                <a:solidFill>
                  <a:schemeClr val="bg1"/>
                </a:solidFill>
              </a:defRPr>
            </a:lvl1pPr>
          </a:lstStyle>
          <a:p>
            <a:pPr lvl="0"/>
            <a:r>
              <a:rPr lang="en-AU" noProof="0" dirty="0"/>
              <a:t>[Client]</a:t>
            </a:r>
          </a:p>
        </p:txBody>
      </p:sp>
      <p:sp>
        <p:nvSpPr>
          <p:cNvPr id="11" name="TextBox 10">
            <a:extLst>
              <a:ext uri="{FF2B5EF4-FFF2-40B4-BE49-F238E27FC236}">
                <a16:creationId xmlns:a16="http://schemas.microsoft.com/office/drawing/2014/main" id="{DDAB4F19-FA0B-4015-B72D-2199534AFBE4}"/>
              </a:ext>
            </a:extLst>
          </p:cNvPr>
          <p:cNvSpPr txBox="1"/>
          <p:nvPr userDrawn="1"/>
        </p:nvSpPr>
        <p:spPr>
          <a:xfrm>
            <a:off x="582460" y="5688938"/>
            <a:ext cx="1367450" cy="276999"/>
          </a:xfrm>
          <a:prstGeom prst="rect">
            <a:avLst/>
          </a:prstGeom>
          <a:noFill/>
        </p:spPr>
        <p:txBody>
          <a:bodyPr wrap="square" lIns="0" tIns="0" rIns="0" bIns="0" rtlCol="0">
            <a:spAutoFit/>
          </a:bodyPr>
          <a:lstStyle/>
          <a:p>
            <a:r>
              <a:rPr lang="en-AU" sz="1800" dirty="0">
                <a:solidFill>
                  <a:schemeClr val="bg1"/>
                </a:solidFill>
              </a:rPr>
              <a:t>Prepared for</a:t>
            </a:r>
          </a:p>
        </p:txBody>
      </p:sp>
      <p:sp>
        <p:nvSpPr>
          <p:cNvPr id="12" name="Text Placeholder 6">
            <a:extLst>
              <a:ext uri="{FF2B5EF4-FFF2-40B4-BE49-F238E27FC236}">
                <a16:creationId xmlns:a16="http://schemas.microsoft.com/office/drawing/2014/main" id="{F3EB53D2-5E1A-4692-99C6-F25536BD7D5B}"/>
              </a:ext>
            </a:extLst>
          </p:cNvPr>
          <p:cNvSpPr>
            <a:spLocks noGrp="1"/>
          </p:cNvSpPr>
          <p:nvPr>
            <p:ph type="body" sz="quarter" idx="11" hasCustomPrompt="1"/>
          </p:nvPr>
        </p:nvSpPr>
        <p:spPr>
          <a:xfrm>
            <a:off x="583200" y="6054698"/>
            <a:ext cx="6072590" cy="276999"/>
          </a:xfrm>
        </p:spPr>
        <p:txBody>
          <a:bodyPr>
            <a:spAutoFit/>
          </a:bodyPr>
          <a:lstStyle>
            <a:lvl1pPr>
              <a:defRPr>
                <a:solidFill>
                  <a:schemeClr val="bg1"/>
                </a:solidFill>
              </a:defRPr>
            </a:lvl1pPr>
          </a:lstStyle>
          <a:p>
            <a:pPr lvl="0"/>
            <a:r>
              <a:rPr lang="en-US" dirty="0"/>
              <a:t>[Date]</a:t>
            </a:r>
            <a:endParaRPr lang="en-AU" dirty="0"/>
          </a:p>
        </p:txBody>
      </p:sp>
      <p:pic>
        <p:nvPicPr>
          <p:cNvPr id="26" name="Picture 25">
            <a:extLst>
              <a:ext uri="{FF2B5EF4-FFF2-40B4-BE49-F238E27FC236}">
                <a16:creationId xmlns:a16="http://schemas.microsoft.com/office/drawing/2014/main" id="{DCC499E3-8E0B-40FB-8DD5-6B259FEFF349}"/>
              </a:ext>
            </a:extLst>
          </p:cNvPr>
          <p:cNvPicPr/>
          <p:nvPr userDrawn="1"/>
        </p:nvPicPr>
        <p:blipFill>
          <a:blip r:embed="rId2" cstate="print">
            <a:extLst>
              <a:ext uri="{28A0092B-C50C-407E-A947-70E740481C1C}">
                <a14:useLocalDpi xmlns:a14="http://schemas.microsoft.com/office/drawing/2010/main" val="0"/>
              </a:ext>
            </a:extLst>
          </a:blip>
          <a:srcRect/>
          <a:stretch/>
        </p:blipFill>
        <p:spPr bwMode="auto">
          <a:xfrm>
            <a:off x="582460" y="622371"/>
            <a:ext cx="2249193" cy="591811"/>
          </a:xfrm>
          <a:prstGeom prst="rect">
            <a:avLst/>
          </a:prstGeom>
          <a:noFill/>
          <a:ln>
            <a:noFill/>
          </a:ln>
        </p:spPr>
      </p:pic>
      <p:pic>
        <p:nvPicPr>
          <p:cNvPr id="27" name="Picture 26">
            <a:extLst>
              <a:ext uri="{FF2B5EF4-FFF2-40B4-BE49-F238E27FC236}">
                <a16:creationId xmlns:a16="http://schemas.microsoft.com/office/drawing/2014/main" id="{D8F0352D-7899-470A-983F-5E5AAE071DCB}"/>
              </a:ext>
            </a:extLst>
          </p:cNvPr>
          <p:cNvPicPr>
            <a:picLocks noChangeAspect="1"/>
          </p:cNvPicPr>
          <p:nvPr userDrawn="1"/>
        </p:nvPicPr>
        <p:blipFill rotWithShape="1">
          <a:blip r:embed="rId3" cstate="hqprint">
            <a:alphaModFix/>
            <a:extLst>
              <a:ext uri="{28A0092B-C50C-407E-A947-70E740481C1C}">
                <a14:useLocalDpi xmlns:a14="http://schemas.microsoft.com/office/drawing/2010/main" val="0"/>
              </a:ext>
            </a:extLst>
          </a:blip>
          <a:srcRect l="28279"/>
          <a:stretch/>
        </p:blipFill>
        <p:spPr>
          <a:xfrm>
            <a:off x="8743947" y="835029"/>
            <a:ext cx="2850303" cy="2438190"/>
          </a:xfrm>
          <a:prstGeom prst="rect">
            <a:avLst/>
          </a:prstGeom>
        </p:spPr>
      </p:pic>
      <p:pic>
        <p:nvPicPr>
          <p:cNvPr id="28" name="Picture 27">
            <a:extLst>
              <a:ext uri="{FF2B5EF4-FFF2-40B4-BE49-F238E27FC236}">
                <a16:creationId xmlns:a16="http://schemas.microsoft.com/office/drawing/2014/main" id="{4C42587A-7E43-424E-9C72-5C78FE49048D}"/>
              </a:ext>
            </a:extLst>
          </p:cNvPr>
          <p:cNvPicPr>
            <a:picLocks noChangeAspect="1"/>
          </p:cNvPicPr>
          <p:nvPr userDrawn="1"/>
        </p:nvPicPr>
        <p:blipFill rotWithShape="1">
          <a:blip r:embed="rId3" cstate="hqprint">
            <a:alphaModFix/>
            <a:extLst>
              <a:ext uri="{28A0092B-C50C-407E-A947-70E740481C1C}">
                <a14:useLocalDpi xmlns:a14="http://schemas.microsoft.com/office/drawing/2010/main" val="0"/>
              </a:ext>
            </a:extLst>
          </a:blip>
          <a:srcRect l="65874" t="38622" b="54124"/>
          <a:stretch/>
        </p:blipFill>
        <p:spPr>
          <a:xfrm>
            <a:off x="10238025" y="624193"/>
            <a:ext cx="1356225" cy="176860"/>
          </a:xfrm>
          <a:prstGeom prst="rect">
            <a:avLst/>
          </a:prstGeom>
        </p:spPr>
      </p:pic>
      <p:pic>
        <p:nvPicPr>
          <p:cNvPr id="29" name="Picture 28">
            <a:extLst>
              <a:ext uri="{FF2B5EF4-FFF2-40B4-BE49-F238E27FC236}">
                <a16:creationId xmlns:a16="http://schemas.microsoft.com/office/drawing/2014/main" id="{6B6D8547-B6BD-4A55-95DE-37CEA8BB99EF}"/>
              </a:ext>
            </a:extLst>
          </p:cNvPr>
          <p:cNvPicPr>
            <a:picLocks noChangeAspect="1"/>
          </p:cNvPicPr>
          <p:nvPr userDrawn="1"/>
        </p:nvPicPr>
        <p:blipFill rotWithShape="1">
          <a:blip r:embed="rId3" cstate="hqprint">
            <a:alphaModFix/>
            <a:extLst>
              <a:ext uri="{28A0092B-C50C-407E-A947-70E740481C1C}">
                <a14:useLocalDpi xmlns:a14="http://schemas.microsoft.com/office/drawing/2010/main" val="0"/>
              </a:ext>
            </a:extLst>
          </a:blip>
          <a:srcRect l="54851" t="-2402" r="1" b="70727"/>
          <a:stretch/>
        </p:blipFill>
        <p:spPr>
          <a:xfrm>
            <a:off x="9799983" y="3273219"/>
            <a:ext cx="1794267" cy="772321"/>
          </a:xfrm>
          <a:prstGeom prst="rect">
            <a:avLst/>
          </a:prstGeom>
        </p:spPr>
      </p:pic>
      <p:pic>
        <p:nvPicPr>
          <p:cNvPr id="30" name="Picture 29">
            <a:extLst>
              <a:ext uri="{FF2B5EF4-FFF2-40B4-BE49-F238E27FC236}">
                <a16:creationId xmlns:a16="http://schemas.microsoft.com/office/drawing/2014/main" id="{5F981F58-380E-473F-A9AD-3854C4072FED}"/>
              </a:ext>
            </a:extLst>
          </p:cNvPr>
          <p:cNvPicPr>
            <a:picLocks noChangeAspect="1"/>
          </p:cNvPicPr>
          <p:nvPr userDrawn="1"/>
        </p:nvPicPr>
        <p:blipFill rotWithShape="1">
          <a:blip r:embed="rId3" cstate="hqprint">
            <a:alphaModFix/>
            <a:extLst>
              <a:ext uri="{28A0092B-C50C-407E-A947-70E740481C1C}">
                <a14:useLocalDpi xmlns:a14="http://schemas.microsoft.com/office/drawing/2010/main" val="0"/>
              </a:ext>
            </a:extLst>
          </a:blip>
          <a:srcRect l="65874" t="38622" b="54124"/>
          <a:stretch/>
        </p:blipFill>
        <p:spPr>
          <a:xfrm>
            <a:off x="10238024" y="6105621"/>
            <a:ext cx="1356225" cy="176860"/>
          </a:xfrm>
          <a:prstGeom prst="rect">
            <a:avLst/>
          </a:prstGeom>
        </p:spPr>
      </p:pic>
    </p:spTree>
    <p:extLst>
      <p:ext uri="{BB962C8B-B14F-4D97-AF65-F5344CB8AC3E}">
        <p14:creationId xmlns:p14="http://schemas.microsoft.com/office/powerpoint/2010/main" val="919064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4"/>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BA2734C-1A01-45E8-A834-C2B492F6548F}"/>
              </a:ext>
            </a:extLst>
          </p:cNvPr>
          <p:cNvPicPr/>
          <p:nvPr userDrawn="1"/>
        </p:nvPicPr>
        <p:blipFill>
          <a:blip r:embed="rId2" cstate="print">
            <a:extLst>
              <a:ext uri="{28A0092B-C50C-407E-A947-70E740481C1C}">
                <a14:useLocalDpi xmlns:a14="http://schemas.microsoft.com/office/drawing/2010/main" val="0"/>
              </a:ext>
            </a:extLst>
          </a:blip>
          <a:srcRect/>
          <a:stretch/>
        </p:blipFill>
        <p:spPr bwMode="auto">
          <a:xfrm>
            <a:off x="582460" y="622371"/>
            <a:ext cx="2249193" cy="591811"/>
          </a:xfrm>
          <a:prstGeom prst="rect">
            <a:avLst/>
          </a:prstGeom>
          <a:noFill/>
          <a:ln>
            <a:noFill/>
          </a:ln>
        </p:spPr>
      </p:pic>
      <p:sp>
        <p:nvSpPr>
          <p:cNvPr id="24" name="Text Placeholder 6">
            <a:extLst>
              <a:ext uri="{FF2B5EF4-FFF2-40B4-BE49-F238E27FC236}">
                <a16:creationId xmlns:a16="http://schemas.microsoft.com/office/drawing/2014/main" id="{691CA0EF-BE88-45E9-9EE1-57BF91E03A2B}"/>
              </a:ext>
            </a:extLst>
          </p:cNvPr>
          <p:cNvSpPr>
            <a:spLocks noGrp="1"/>
          </p:cNvSpPr>
          <p:nvPr>
            <p:ph type="body" sz="quarter" idx="10" hasCustomPrompt="1"/>
          </p:nvPr>
        </p:nvSpPr>
        <p:spPr>
          <a:xfrm>
            <a:off x="582460" y="4385347"/>
            <a:ext cx="6588000" cy="215444"/>
          </a:xfrm>
        </p:spPr>
        <p:txBody>
          <a:bodyPr>
            <a:spAutoFit/>
          </a:bodyPr>
          <a:lstStyle>
            <a:lvl1pPr>
              <a:defRPr sz="1400" b="1">
                <a:solidFill>
                  <a:schemeClr val="bg1"/>
                </a:solidFill>
              </a:defRPr>
            </a:lvl1pPr>
          </a:lstStyle>
          <a:p>
            <a:pPr lvl="0"/>
            <a:r>
              <a:rPr lang="en-AU" noProof="0" dirty="0"/>
              <a:t>[Full Name]</a:t>
            </a:r>
          </a:p>
        </p:txBody>
      </p:sp>
      <p:sp>
        <p:nvSpPr>
          <p:cNvPr id="25" name="TextBox 24">
            <a:extLst>
              <a:ext uri="{FF2B5EF4-FFF2-40B4-BE49-F238E27FC236}">
                <a16:creationId xmlns:a16="http://schemas.microsoft.com/office/drawing/2014/main" id="{9F5BE1D4-3162-41B4-9C3E-43AAA7791006}"/>
              </a:ext>
            </a:extLst>
          </p:cNvPr>
          <p:cNvSpPr txBox="1"/>
          <p:nvPr userDrawn="1"/>
        </p:nvSpPr>
        <p:spPr>
          <a:xfrm>
            <a:off x="582460" y="4024412"/>
            <a:ext cx="7407568" cy="276999"/>
          </a:xfrm>
          <a:prstGeom prst="rect">
            <a:avLst/>
          </a:prstGeom>
          <a:noFill/>
        </p:spPr>
        <p:txBody>
          <a:bodyPr wrap="square" lIns="0" tIns="0" rIns="0" bIns="0" rtlCol="0">
            <a:spAutoFit/>
          </a:bodyPr>
          <a:lstStyle/>
          <a:p>
            <a:r>
              <a:rPr lang="en-AU" sz="1800" dirty="0">
                <a:solidFill>
                  <a:schemeClr val="bg1"/>
                </a:solidFill>
                <a:latin typeface="+mj-lt"/>
              </a:rPr>
              <a:t>For more information contact:</a:t>
            </a:r>
          </a:p>
        </p:txBody>
      </p:sp>
      <p:sp>
        <p:nvSpPr>
          <p:cNvPr id="26" name="Text Placeholder 6">
            <a:extLst>
              <a:ext uri="{FF2B5EF4-FFF2-40B4-BE49-F238E27FC236}">
                <a16:creationId xmlns:a16="http://schemas.microsoft.com/office/drawing/2014/main" id="{26B7E298-1467-43EE-9405-3CFCBAC9370C}"/>
              </a:ext>
            </a:extLst>
          </p:cNvPr>
          <p:cNvSpPr>
            <a:spLocks noGrp="1"/>
          </p:cNvSpPr>
          <p:nvPr>
            <p:ph type="body" sz="quarter" idx="11" hasCustomPrompt="1"/>
          </p:nvPr>
        </p:nvSpPr>
        <p:spPr>
          <a:xfrm>
            <a:off x="1005971" y="4702981"/>
            <a:ext cx="6072590" cy="215444"/>
          </a:xfrm>
        </p:spPr>
        <p:txBody>
          <a:bodyPr>
            <a:spAutoFit/>
          </a:bodyPr>
          <a:lstStyle>
            <a:lvl1pPr>
              <a:defRPr sz="1400" b="0">
                <a:solidFill>
                  <a:schemeClr val="bg1"/>
                </a:solidFill>
              </a:defRPr>
            </a:lvl1pPr>
          </a:lstStyle>
          <a:p>
            <a:pPr lvl="0"/>
            <a:r>
              <a:rPr lang="en-AU" noProof="0" dirty="0"/>
              <a:t>[0000 000 000]</a:t>
            </a:r>
          </a:p>
        </p:txBody>
      </p:sp>
      <p:sp>
        <p:nvSpPr>
          <p:cNvPr id="27" name="Text Placeholder 6">
            <a:extLst>
              <a:ext uri="{FF2B5EF4-FFF2-40B4-BE49-F238E27FC236}">
                <a16:creationId xmlns:a16="http://schemas.microsoft.com/office/drawing/2014/main" id="{31AFE805-26FF-4DC9-9E35-C0D9D1B461F2}"/>
              </a:ext>
            </a:extLst>
          </p:cNvPr>
          <p:cNvSpPr>
            <a:spLocks noGrp="1"/>
          </p:cNvSpPr>
          <p:nvPr>
            <p:ph type="body" sz="quarter" idx="12" hasCustomPrompt="1"/>
          </p:nvPr>
        </p:nvSpPr>
        <p:spPr>
          <a:xfrm>
            <a:off x="1005971" y="5001364"/>
            <a:ext cx="6072590" cy="215444"/>
          </a:xfrm>
        </p:spPr>
        <p:txBody>
          <a:bodyPr>
            <a:spAutoFit/>
          </a:bodyPr>
          <a:lstStyle>
            <a:lvl1pPr>
              <a:defRPr sz="1400" b="0">
                <a:solidFill>
                  <a:schemeClr val="bg1"/>
                </a:solidFill>
              </a:defRPr>
            </a:lvl1pPr>
          </a:lstStyle>
          <a:p>
            <a:pPr lvl="0"/>
            <a:r>
              <a:rPr lang="en-AU" noProof="0" dirty="0"/>
              <a:t>[email@essentialmedia.com.au]</a:t>
            </a:r>
          </a:p>
        </p:txBody>
      </p:sp>
      <p:sp>
        <p:nvSpPr>
          <p:cNvPr id="28" name="TextBox 27">
            <a:extLst>
              <a:ext uri="{FF2B5EF4-FFF2-40B4-BE49-F238E27FC236}">
                <a16:creationId xmlns:a16="http://schemas.microsoft.com/office/drawing/2014/main" id="{B6BC29B0-6EBE-439E-83B3-20C58C1317C2}"/>
              </a:ext>
            </a:extLst>
          </p:cNvPr>
          <p:cNvSpPr txBox="1"/>
          <p:nvPr userDrawn="1"/>
        </p:nvSpPr>
        <p:spPr>
          <a:xfrm>
            <a:off x="582460" y="6076390"/>
            <a:ext cx="7407568" cy="215444"/>
          </a:xfrm>
          <a:prstGeom prst="rect">
            <a:avLst/>
          </a:prstGeom>
          <a:noFill/>
        </p:spPr>
        <p:txBody>
          <a:bodyPr wrap="square" lIns="0" tIns="0" rIns="0" bIns="0" rtlCol="0">
            <a:spAutoFit/>
          </a:bodyPr>
          <a:lstStyle/>
          <a:p>
            <a:r>
              <a:rPr lang="en-AU" sz="1400" dirty="0">
                <a:solidFill>
                  <a:schemeClr val="bg1"/>
                </a:solidFill>
                <a:latin typeface="+mn-lt"/>
              </a:rPr>
              <a:t>essentialmedia.com.au</a:t>
            </a:r>
          </a:p>
        </p:txBody>
      </p:sp>
      <p:pic>
        <p:nvPicPr>
          <p:cNvPr id="29" name="Picture 28">
            <a:extLst>
              <a:ext uri="{FF2B5EF4-FFF2-40B4-BE49-F238E27FC236}">
                <a16:creationId xmlns:a16="http://schemas.microsoft.com/office/drawing/2014/main" id="{8B394AB9-69FE-4D14-9F0D-DAF7391B40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2460" y="4663454"/>
            <a:ext cx="311326" cy="294498"/>
          </a:xfrm>
          <a:prstGeom prst="rect">
            <a:avLst/>
          </a:prstGeom>
        </p:spPr>
      </p:pic>
      <p:pic>
        <p:nvPicPr>
          <p:cNvPr id="30" name="Picture 29">
            <a:extLst>
              <a:ext uri="{FF2B5EF4-FFF2-40B4-BE49-F238E27FC236}">
                <a16:creationId xmlns:a16="http://schemas.microsoft.com/office/drawing/2014/main" id="{4EA6296E-D735-4807-AE37-B3A20D342D1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82460" y="4991287"/>
            <a:ext cx="311326" cy="235598"/>
          </a:xfrm>
          <a:prstGeom prst="rect">
            <a:avLst/>
          </a:prstGeom>
        </p:spPr>
      </p:pic>
      <p:pic>
        <p:nvPicPr>
          <p:cNvPr id="31" name="Picture 30">
            <a:extLst>
              <a:ext uri="{FF2B5EF4-FFF2-40B4-BE49-F238E27FC236}">
                <a16:creationId xmlns:a16="http://schemas.microsoft.com/office/drawing/2014/main" id="{EFEA322F-54FF-46D8-9891-90A5BBB313C9}"/>
              </a:ext>
            </a:extLst>
          </p:cNvPr>
          <p:cNvPicPr>
            <a:picLocks noChangeAspect="1"/>
          </p:cNvPicPr>
          <p:nvPr userDrawn="1"/>
        </p:nvPicPr>
        <p:blipFill rotWithShape="1">
          <a:blip r:embed="rId5" cstate="hqprint">
            <a:alphaModFix/>
            <a:extLst>
              <a:ext uri="{28A0092B-C50C-407E-A947-70E740481C1C}">
                <a14:useLocalDpi xmlns:a14="http://schemas.microsoft.com/office/drawing/2010/main" val="0"/>
              </a:ext>
            </a:extLst>
          </a:blip>
          <a:srcRect l="28279"/>
          <a:stretch/>
        </p:blipFill>
        <p:spPr>
          <a:xfrm>
            <a:off x="8743947" y="835029"/>
            <a:ext cx="2850303" cy="2438190"/>
          </a:xfrm>
          <a:prstGeom prst="rect">
            <a:avLst/>
          </a:prstGeom>
        </p:spPr>
      </p:pic>
      <p:pic>
        <p:nvPicPr>
          <p:cNvPr id="32" name="Picture 31">
            <a:extLst>
              <a:ext uri="{FF2B5EF4-FFF2-40B4-BE49-F238E27FC236}">
                <a16:creationId xmlns:a16="http://schemas.microsoft.com/office/drawing/2014/main" id="{097E2FB7-6929-466A-AA3D-08827FA2AA5B}"/>
              </a:ext>
            </a:extLst>
          </p:cNvPr>
          <p:cNvPicPr>
            <a:picLocks noChangeAspect="1"/>
          </p:cNvPicPr>
          <p:nvPr userDrawn="1"/>
        </p:nvPicPr>
        <p:blipFill rotWithShape="1">
          <a:blip r:embed="rId5" cstate="hqprint">
            <a:alphaModFix/>
            <a:extLst>
              <a:ext uri="{28A0092B-C50C-407E-A947-70E740481C1C}">
                <a14:useLocalDpi xmlns:a14="http://schemas.microsoft.com/office/drawing/2010/main" val="0"/>
              </a:ext>
            </a:extLst>
          </a:blip>
          <a:srcRect l="65874" t="38622" b="54124"/>
          <a:stretch/>
        </p:blipFill>
        <p:spPr>
          <a:xfrm>
            <a:off x="10238025" y="624193"/>
            <a:ext cx="1356225" cy="176860"/>
          </a:xfrm>
          <a:prstGeom prst="rect">
            <a:avLst/>
          </a:prstGeom>
        </p:spPr>
      </p:pic>
      <p:pic>
        <p:nvPicPr>
          <p:cNvPr id="33" name="Picture 32">
            <a:extLst>
              <a:ext uri="{FF2B5EF4-FFF2-40B4-BE49-F238E27FC236}">
                <a16:creationId xmlns:a16="http://schemas.microsoft.com/office/drawing/2014/main" id="{67361EA1-3BBF-4218-B4A5-CD7D983DBD4B}"/>
              </a:ext>
            </a:extLst>
          </p:cNvPr>
          <p:cNvPicPr>
            <a:picLocks noChangeAspect="1"/>
          </p:cNvPicPr>
          <p:nvPr userDrawn="1"/>
        </p:nvPicPr>
        <p:blipFill rotWithShape="1">
          <a:blip r:embed="rId5" cstate="hqprint">
            <a:alphaModFix/>
            <a:extLst>
              <a:ext uri="{28A0092B-C50C-407E-A947-70E740481C1C}">
                <a14:useLocalDpi xmlns:a14="http://schemas.microsoft.com/office/drawing/2010/main" val="0"/>
              </a:ext>
            </a:extLst>
          </a:blip>
          <a:srcRect l="54851" t="-2402" r="1" b="70727"/>
          <a:stretch/>
        </p:blipFill>
        <p:spPr>
          <a:xfrm>
            <a:off x="9799983" y="3273219"/>
            <a:ext cx="1794267" cy="772321"/>
          </a:xfrm>
          <a:prstGeom prst="rect">
            <a:avLst/>
          </a:prstGeom>
        </p:spPr>
      </p:pic>
      <p:pic>
        <p:nvPicPr>
          <p:cNvPr id="34" name="Picture 33">
            <a:extLst>
              <a:ext uri="{FF2B5EF4-FFF2-40B4-BE49-F238E27FC236}">
                <a16:creationId xmlns:a16="http://schemas.microsoft.com/office/drawing/2014/main" id="{70552142-1298-42DB-B7F8-049129479323}"/>
              </a:ext>
            </a:extLst>
          </p:cNvPr>
          <p:cNvPicPr>
            <a:picLocks noChangeAspect="1"/>
          </p:cNvPicPr>
          <p:nvPr userDrawn="1"/>
        </p:nvPicPr>
        <p:blipFill rotWithShape="1">
          <a:blip r:embed="rId5" cstate="hqprint">
            <a:alphaModFix/>
            <a:extLst>
              <a:ext uri="{28A0092B-C50C-407E-A947-70E740481C1C}">
                <a14:useLocalDpi xmlns:a14="http://schemas.microsoft.com/office/drawing/2010/main" val="0"/>
              </a:ext>
            </a:extLst>
          </a:blip>
          <a:srcRect l="65874" t="38622" b="54124"/>
          <a:stretch/>
        </p:blipFill>
        <p:spPr>
          <a:xfrm>
            <a:off x="10238024" y="6105621"/>
            <a:ext cx="1356225" cy="176860"/>
          </a:xfrm>
          <a:prstGeom prst="rect">
            <a:avLst/>
          </a:prstGeom>
        </p:spPr>
      </p:pic>
    </p:spTree>
    <p:extLst>
      <p:ext uri="{BB962C8B-B14F-4D97-AF65-F5344CB8AC3E}">
        <p14:creationId xmlns:p14="http://schemas.microsoft.com/office/powerpoint/2010/main" val="2082833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2665A-F7C2-24B0-3281-F68B2D2BED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C5E45B3-DFC1-93D8-69DE-D090BF401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614EEA8-3537-7DBA-3AC8-061046D51CD3}"/>
              </a:ext>
            </a:extLst>
          </p:cNvPr>
          <p:cNvSpPr>
            <a:spLocks noGrp="1"/>
          </p:cNvSpPr>
          <p:nvPr>
            <p:ph type="dt" sz="half" idx="10"/>
          </p:nvPr>
        </p:nvSpPr>
        <p:spPr/>
        <p:txBody>
          <a:bodyPr/>
          <a:lstStyle/>
          <a:p>
            <a:fld id="{55BE7265-4FF0-4618-AB85-C372A9E3C98D}" type="datetimeFigureOut">
              <a:rPr lang="en-AU" smtClean="0"/>
              <a:t>21/11/2023</a:t>
            </a:fld>
            <a:endParaRPr lang="en-AU" dirty="0"/>
          </a:p>
        </p:txBody>
      </p:sp>
      <p:sp>
        <p:nvSpPr>
          <p:cNvPr id="5" name="Footer Placeholder 4">
            <a:extLst>
              <a:ext uri="{FF2B5EF4-FFF2-40B4-BE49-F238E27FC236}">
                <a16:creationId xmlns:a16="http://schemas.microsoft.com/office/drawing/2014/main" id="{16BB3682-C875-2F5A-D036-0F1DBC8DF78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B2C923C-9B6C-949A-6AFD-07F4274F6E38}"/>
              </a:ext>
            </a:extLst>
          </p:cNvPr>
          <p:cNvSpPr>
            <a:spLocks noGrp="1"/>
          </p:cNvSpPr>
          <p:nvPr>
            <p:ph type="sldNum" sz="quarter" idx="12"/>
          </p:nvPr>
        </p:nvSpPr>
        <p:spPr/>
        <p:txBody>
          <a:bodyPr/>
          <a:lstStyle/>
          <a:p>
            <a:fld id="{27A2CCE4-4ADA-4DB0-AA26-6729F0818473}" type="slidenum">
              <a:rPr lang="en-AU" smtClean="0"/>
              <a:t>‹#›</a:t>
            </a:fld>
            <a:endParaRPr lang="en-AU" dirty="0"/>
          </a:p>
        </p:txBody>
      </p:sp>
    </p:spTree>
    <p:extLst>
      <p:ext uri="{BB962C8B-B14F-4D97-AF65-F5344CB8AC3E}">
        <p14:creationId xmlns:p14="http://schemas.microsoft.com/office/powerpoint/2010/main" val="36630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1 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noProof="0" dirty="0"/>
              <a:t>Click to edit Master title style</a:t>
            </a:r>
          </a:p>
        </p:txBody>
      </p:sp>
      <p:sp>
        <p:nvSpPr>
          <p:cNvPr id="5" name="Footer Placeholder 4"/>
          <p:cNvSpPr>
            <a:spLocks noGrp="1"/>
          </p:cNvSpPr>
          <p:nvPr>
            <p:ph type="ftr" sz="quarter" idx="11"/>
          </p:nvPr>
        </p:nvSpPr>
        <p:spPr/>
        <p:txBody>
          <a:bodyPr/>
          <a:lstStyle/>
          <a:p>
            <a:endParaRPr lang="en-AU" noProof="0" dirty="0"/>
          </a:p>
        </p:txBody>
      </p:sp>
      <p:sp>
        <p:nvSpPr>
          <p:cNvPr id="8" name="Table Placeholder 7">
            <a:extLst>
              <a:ext uri="{FF2B5EF4-FFF2-40B4-BE49-F238E27FC236}">
                <a16:creationId xmlns:a16="http://schemas.microsoft.com/office/drawing/2014/main" id="{0AF11742-AE11-4B75-BC85-E15EA3030114}"/>
              </a:ext>
            </a:extLst>
          </p:cNvPr>
          <p:cNvSpPr>
            <a:spLocks noGrp="1"/>
          </p:cNvSpPr>
          <p:nvPr>
            <p:ph type="tbl" sz="quarter" idx="13"/>
          </p:nvPr>
        </p:nvSpPr>
        <p:spPr>
          <a:xfrm>
            <a:off x="617537" y="1500809"/>
            <a:ext cx="10956395" cy="4066554"/>
          </a:xfrm>
        </p:spPr>
        <p:txBody>
          <a:bodyPr/>
          <a:lstStyle>
            <a:lvl1pPr>
              <a:defRPr sz="1600"/>
            </a:lvl1pPr>
          </a:lstStyle>
          <a:p>
            <a:r>
              <a:rPr lang="en-AU" noProof="0" dirty="0"/>
              <a:t>Click icon to add table</a:t>
            </a:r>
          </a:p>
          <a:p>
            <a:endParaRPr lang="en-AU" noProof="0" dirty="0"/>
          </a:p>
        </p:txBody>
      </p:sp>
    </p:spTree>
    <p:extLst>
      <p:ext uri="{BB962C8B-B14F-4D97-AF65-F5344CB8AC3E}">
        <p14:creationId xmlns:p14="http://schemas.microsoft.com/office/powerpoint/2010/main" val="130622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2 tabl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AU" noProof="0" dirty="0"/>
          </a:p>
        </p:txBody>
      </p:sp>
      <p:sp>
        <p:nvSpPr>
          <p:cNvPr id="8" name="Table Placeholder 7">
            <a:extLst>
              <a:ext uri="{FF2B5EF4-FFF2-40B4-BE49-F238E27FC236}">
                <a16:creationId xmlns:a16="http://schemas.microsoft.com/office/drawing/2014/main" id="{0AF11742-AE11-4B75-BC85-E15EA3030114}"/>
              </a:ext>
            </a:extLst>
          </p:cNvPr>
          <p:cNvSpPr>
            <a:spLocks noGrp="1"/>
          </p:cNvSpPr>
          <p:nvPr>
            <p:ph type="tbl" sz="quarter" idx="13"/>
          </p:nvPr>
        </p:nvSpPr>
        <p:spPr>
          <a:xfrm>
            <a:off x="617538" y="1500809"/>
            <a:ext cx="5193982" cy="4066554"/>
          </a:xfrm>
        </p:spPr>
        <p:txBody>
          <a:bodyPr/>
          <a:lstStyle>
            <a:lvl1pPr>
              <a:defRPr sz="1600"/>
            </a:lvl1pPr>
          </a:lstStyle>
          <a:p>
            <a:r>
              <a:rPr lang="en-AU" noProof="0" dirty="0"/>
              <a:t>Click icon to add table</a:t>
            </a:r>
          </a:p>
          <a:p>
            <a:endParaRPr lang="en-AU" noProof="0" dirty="0"/>
          </a:p>
        </p:txBody>
      </p:sp>
      <p:sp>
        <p:nvSpPr>
          <p:cNvPr id="7" name="Table Placeholder 7">
            <a:extLst>
              <a:ext uri="{FF2B5EF4-FFF2-40B4-BE49-F238E27FC236}">
                <a16:creationId xmlns:a16="http://schemas.microsoft.com/office/drawing/2014/main" id="{EE18AFF2-C188-4D8E-995A-E7C22E01F930}"/>
              </a:ext>
            </a:extLst>
          </p:cNvPr>
          <p:cNvSpPr>
            <a:spLocks noGrp="1"/>
          </p:cNvSpPr>
          <p:nvPr>
            <p:ph type="tbl" sz="quarter" idx="14"/>
          </p:nvPr>
        </p:nvSpPr>
        <p:spPr>
          <a:xfrm>
            <a:off x="6379950" y="1500809"/>
            <a:ext cx="5193982" cy="4066554"/>
          </a:xfrm>
        </p:spPr>
        <p:txBody>
          <a:bodyPr>
            <a:normAutofit/>
          </a:bodyPr>
          <a:lstStyle>
            <a:lvl1pPr>
              <a:defRPr sz="1600"/>
            </a:lvl1pPr>
          </a:lstStyle>
          <a:p>
            <a:r>
              <a:rPr lang="en-AU" noProof="0" dirty="0"/>
              <a:t>Click icon to add table</a:t>
            </a:r>
          </a:p>
        </p:txBody>
      </p:sp>
      <p:sp>
        <p:nvSpPr>
          <p:cNvPr id="6" name="Title Placeholder 1">
            <a:extLst>
              <a:ext uri="{FF2B5EF4-FFF2-40B4-BE49-F238E27FC236}">
                <a16:creationId xmlns:a16="http://schemas.microsoft.com/office/drawing/2014/main" id="{4BB1FA39-DF64-45DB-9A8A-AD702DA90C2B}"/>
              </a:ext>
            </a:extLst>
          </p:cNvPr>
          <p:cNvSpPr>
            <a:spLocks noGrp="1"/>
          </p:cNvSpPr>
          <p:nvPr>
            <p:ph type="title"/>
          </p:nvPr>
        </p:nvSpPr>
        <p:spPr>
          <a:xfrm>
            <a:off x="618067" y="598808"/>
            <a:ext cx="9415567" cy="387798"/>
          </a:xfrm>
          <a:prstGeom prst="rect">
            <a:avLst/>
          </a:prstGeom>
        </p:spPr>
        <p:txBody>
          <a:bodyPr vert="horz" lIns="0" tIns="0" rIns="0" bIns="0" rtlCol="0" anchor="ctr" anchorCtr="0">
            <a:spAutoFit/>
          </a:bodyPr>
          <a:lstStyle>
            <a:lvl1pPr>
              <a:defRPr/>
            </a:lvl1pPr>
          </a:lstStyle>
          <a:p>
            <a:r>
              <a:rPr lang="en-AU" noProof="0" dirty="0"/>
              <a:t>Click to edit Master title style</a:t>
            </a:r>
          </a:p>
        </p:txBody>
      </p:sp>
    </p:spTree>
    <p:extLst>
      <p:ext uri="{BB962C8B-B14F-4D97-AF65-F5344CB8AC3E}">
        <p14:creationId xmlns:p14="http://schemas.microsoft.com/office/powerpoint/2010/main" val="417603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noProof="0" dirty="0"/>
              <a:t>Click to edit Master title style</a:t>
            </a:r>
          </a:p>
        </p:txBody>
      </p:sp>
      <p:sp>
        <p:nvSpPr>
          <p:cNvPr id="3" name="Content Placeholder 2"/>
          <p:cNvSpPr>
            <a:spLocks noGrp="1"/>
          </p:cNvSpPr>
          <p:nvPr>
            <p:ph idx="1" hasCustomPrompt="1"/>
          </p:nvPr>
        </p:nvSpPr>
        <p:spPr>
          <a:xfrm>
            <a:off x="618067" y="1500809"/>
            <a:ext cx="10954800" cy="4248391"/>
          </a:xfrm>
          <a:prstGeom prst="rect">
            <a:avLst/>
          </a:prstGeom>
        </p:spPr>
        <p:txBody>
          <a:bodyPr>
            <a:noAutofit/>
          </a:bodyPr>
          <a:lstStyle>
            <a:lvl8pPr>
              <a:buClr>
                <a:schemeClr val="tx2"/>
              </a:buClr>
              <a:defRPr/>
            </a:lvl8pPr>
          </a:lstStyle>
          <a:p>
            <a:pPr lvl="0"/>
            <a:r>
              <a:rPr lang="en-AU" noProof="0" dirty="0"/>
              <a:t>Click to add text, or click on the relevant icon at the centre of the placeholder to add: Table / Chart / SmartArt / Image / Media. </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
        <p:nvSpPr>
          <p:cNvPr id="5" name="Footer Placeholder 4"/>
          <p:cNvSpPr>
            <a:spLocks noGrp="1"/>
          </p:cNvSpPr>
          <p:nvPr>
            <p:ph type="ftr" sz="quarter" idx="11"/>
          </p:nvPr>
        </p:nvSpPr>
        <p:spPr/>
        <p:txBody>
          <a:bodyPr/>
          <a:lstStyle/>
          <a:p>
            <a:endParaRPr lang="en-AU" noProof="0" dirty="0"/>
          </a:p>
        </p:txBody>
      </p:sp>
    </p:spTree>
    <p:extLst>
      <p:ext uri="{BB962C8B-B14F-4D97-AF65-F5344CB8AC3E}">
        <p14:creationId xmlns:p14="http://schemas.microsoft.com/office/powerpoint/2010/main" val="425893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noProof="0" dirty="0"/>
              <a:t>Click to edit Master title style</a:t>
            </a:r>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Text Placeholder 5">
            <a:extLst>
              <a:ext uri="{FF2B5EF4-FFF2-40B4-BE49-F238E27FC236}">
                <a16:creationId xmlns:a16="http://schemas.microsoft.com/office/drawing/2014/main" id="{E6478D21-9361-4DAB-9BB4-E455D07F5CFF}"/>
              </a:ext>
            </a:extLst>
          </p:cNvPr>
          <p:cNvSpPr>
            <a:spLocks noGrp="1"/>
          </p:cNvSpPr>
          <p:nvPr>
            <p:ph type="body" sz="quarter" idx="12"/>
          </p:nvPr>
        </p:nvSpPr>
        <p:spPr>
          <a:xfrm>
            <a:off x="618068" y="1510748"/>
            <a:ext cx="10954808" cy="4239177"/>
          </a:xfrm>
        </p:spPr>
        <p:txBody>
          <a:bodyPr numCol="2" spcCol="36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Tree>
    <p:extLst>
      <p:ext uri="{BB962C8B-B14F-4D97-AF65-F5344CB8AC3E}">
        <p14:creationId xmlns:p14="http://schemas.microsoft.com/office/powerpoint/2010/main" val="209694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RHS Image (blue dots)">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320590" y="-1"/>
            <a:ext cx="5871410" cy="6857999"/>
          </a:xfrm>
          <a:prstGeom prst="rect">
            <a:avLst/>
          </a:prstGeom>
          <a:blipFill>
            <a:blip r:embed="rId2"/>
            <a:stretch>
              <a:fillRect/>
            </a:stretch>
          </a:blipFill>
        </p:spPr>
        <p:txBody>
          <a:bodyPr lIns="360000" tIns="360000" rIns="360000" bIns="684000" anchor="b" anchorCtr="0"/>
          <a:lstStyle>
            <a:lvl1pPr algn="l">
              <a:defRPr sz="1400" b="0">
                <a:solidFill>
                  <a:schemeClr val="bg1"/>
                </a:solidFill>
              </a:defRPr>
            </a:lvl1pPr>
          </a:lstStyle>
          <a:p>
            <a:r>
              <a:rPr lang="en-AU" altLang="zh-TW" noProof="0" dirty="0"/>
              <a:t>Click central icon and follow the prompts to add an image</a:t>
            </a:r>
          </a:p>
        </p:txBody>
      </p:sp>
      <p:sp>
        <p:nvSpPr>
          <p:cNvPr id="5" name="Footer Placeholder 4"/>
          <p:cNvSpPr>
            <a:spLocks noGrp="1"/>
          </p:cNvSpPr>
          <p:nvPr>
            <p:ph type="ftr" sz="quarter" idx="11"/>
          </p:nvPr>
        </p:nvSpPr>
        <p:spPr>
          <a:xfrm>
            <a:off x="1108732" y="6403085"/>
            <a:ext cx="4762679" cy="261609"/>
          </a:xfrm>
        </p:spPr>
        <p:txBody>
          <a:bodyPr/>
          <a:lstStyle/>
          <a:p>
            <a:endParaRPr lang="en-AU" noProof="0" dirty="0"/>
          </a:p>
        </p:txBody>
      </p:sp>
      <p:sp>
        <p:nvSpPr>
          <p:cNvPr id="17" name="Text Placeholder 15">
            <a:extLst>
              <a:ext uri="{FF2B5EF4-FFF2-40B4-BE49-F238E27FC236}">
                <a16:creationId xmlns:a16="http://schemas.microsoft.com/office/drawing/2014/main" id="{3F573C4D-9B03-4861-917F-307E7066C6B4}"/>
              </a:ext>
            </a:extLst>
          </p:cNvPr>
          <p:cNvSpPr>
            <a:spLocks noGrp="1"/>
          </p:cNvSpPr>
          <p:nvPr>
            <p:ph type="body" sz="quarter" idx="14" hasCustomPrompt="1"/>
          </p:nvPr>
        </p:nvSpPr>
        <p:spPr>
          <a:xfrm>
            <a:off x="10370345" y="6381292"/>
            <a:ext cx="1213200" cy="320400"/>
          </a:xfrm>
          <a:blipFill>
            <a:blip r:embed="rId3"/>
            <a:stretch>
              <a:fillRect/>
            </a:stretch>
          </a:blipFill>
        </p:spPr>
        <p:txBody>
          <a:bodyPr/>
          <a:lstStyle/>
          <a:p>
            <a:pPr lvl="0"/>
            <a:r>
              <a:rPr lang="en-AU" dirty="0"/>
              <a:t> </a:t>
            </a:r>
          </a:p>
        </p:txBody>
      </p:sp>
      <p:sp>
        <p:nvSpPr>
          <p:cNvPr id="6" name="Text Placeholder 5">
            <a:extLst>
              <a:ext uri="{FF2B5EF4-FFF2-40B4-BE49-F238E27FC236}">
                <a16:creationId xmlns:a16="http://schemas.microsoft.com/office/drawing/2014/main" id="{6C58FC84-7231-4FC9-9512-3392A61AF3BA}"/>
              </a:ext>
            </a:extLst>
          </p:cNvPr>
          <p:cNvSpPr>
            <a:spLocks noGrp="1"/>
          </p:cNvSpPr>
          <p:nvPr>
            <p:ph type="body" sz="quarter" idx="16"/>
          </p:nvPr>
        </p:nvSpPr>
        <p:spPr>
          <a:xfrm>
            <a:off x="616786" y="1500809"/>
            <a:ext cx="5254625" cy="4252291"/>
          </a:xfrm>
        </p:spPr>
        <p:txBody>
          <a:bodyPr/>
          <a:lstStyle/>
          <a:p>
            <a:pPr lvl="0"/>
            <a:r>
              <a:rPr lang="en-US"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
        <p:nvSpPr>
          <p:cNvPr id="11" name="Title Placeholder 1">
            <a:extLst>
              <a:ext uri="{FF2B5EF4-FFF2-40B4-BE49-F238E27FC236}">
                <a16:creationId xmlns:a16="http://schemas.microsoft.com/office/drawing/2014/main" id="{2ACF8C5A-6091-4558-A73C-992F9F20B51E}"/>
              </a:ext>
            </a:extLst>
          </p:cNvPr>
          <p:cNvSpPr>
            <a:spLocks noGrp="1"/>
          </p:cNvSpPr>
          <p:nvPr>
            <p:ph type="title"/>
          </p:nvPr>
        </p:nvSpPr>
        <p:spPr>
          <a:xfrm>
            <a:off x="618068" y="598808"/>
            <a:ext cx="5253344" cy="387798"/>
          </a:xfrm>
          <a:prstGeom prst="rect">
            <a:avLst/>
          </a:prstGeom>
        </p:spPr>
        <p:txBody>
          <a:bodyPr vert="horz" wrap="square" lIns="0" tIns="0" rIns="0" bIns="0" rtlCol="0" anchor="ctr" anchorCtr="0">
            <a:spAutoFit/>
          </a:bodyPr>
          <a:lstStyle/>
          <a:p>
            <a:r>
              <a:rPr lang="en-AU" noProof="0" dirty="0"/>
              <a:t>Click to edit Master title style</a:t>
            </a:r>
          </a:p>
        </p:txBody>
      </p:sp>
      <p:sp>
        <p:nvSpPr>
          <p:cNvPr id="13" name="Text Placeholder 3">
            <a:extLst>
              <a:ext uri="{FF2B5EF4-FFF2-40B4-BE49-F238E27FC236}">
                <a16:creationId xmlns:a16="http://schemas.microsoft.com/office/drawing/2014/main" id="{AF70E892-FA60-412E-8F52-27948F398D4E}"/>
              </a:ext>
            </a:extLst>
          </p:cNvPr>
          <p:cNvSpPr>
            <a:spLocks noGrp="1"/>
          </p:cNvSpPr>
          <p:nvPr>
            <p:ph type="body" sz="quarter" idx="17" hasCustomPrompt="1"/>
          </p:nvPr>
        </p:nvSpPr>
        <p:spPr>
          <a:xfrm>
            <a:off x="10267315" y="627107"/>
            <a:ext cx="1324800" cy="165600"/>
          </a:xfrm>
          <a:blipFill>
            <a:blip r:embed="rId4"/>
            <a:stretch>
              <a:fillRect/>
            </a:stretch>
          </a:blipFill>
        </p:spPr>
        <p:txBody>
          <a:bodyPr>
            <a:normAutofit/>
          </a:bodyPr>
          <a:lstStyle>
            <a:lvl1pPr>
              <a:defRPr sz="700"/>
            </a:lvl1pPr>
          </a:lstStyle>
          <a:p>
            <a:pPr lvl="0"/>
            <a:r>
              <a:rPr lang="en-AU" dirty="0"/>
              <a:t> </a:t>
            </a:r>
          </a:p>
        </p:txBody>
      </p:sp>
    </p:spTree>
    <p:extLst>
      <p:ext uri="{BB962C8B-B14F-4D97-AF65-F5344CB8AC3E}">
        <p14:creationId xmlns:p14="http://schemas.microsoft.com/office/powerpoint/2010/main" val="67137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small RHS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108732" y="6403085"/>
            <a:ext cx="9055546" cy="261609"/>
          </a:xfrm>
        </p:spPr>
        <p:txBody>
          <a:bodyPr/>
          <a:lstStyle/>
          <a:p>
            <a:endParaRPr lang="en-AU" noProof="0" dirty="0"/>
          </a:p>
        </p:txBody>
      </p:sp>
      <p:sp>
        <p:nvSpPr>
          <p:cNvPr id="6" name="Picture Placeholder 5">
            <a:extLst>
              <a:ext uri="{FF2B5EF4-FFF2-40B4-BE49-F238E27FC236}">
                <a16:creationId xmlns:a16="http://schemas.microsoft.com/office/drawing/2014/main" id="{4C30E933-C65F-45BE-A9F3-58C6586C5BFE}"/>
              </a:ext>
            </a:extLst>
          </p:cNvPr>
          <p:cNvSpPr>
            <a:spLocks noGrp="1"/>
          </p:cNvSpPr>
          <p:nvPr>
            <p:ph type="pic" sz="quarter" idx="12" hasCustomPrompt="1"/>
          </p:nvPr>
        </p:nvSpPr>
        <p:spPr>
          <a:xfrm>
            <a:off x="6319308" y="1500508"/>
            <a:ext cx="5254625" cy="4252292"/>
          </a:xfrm>
          <a:blipFill>
            <a:blip r:embed="rId2"/>
            <a:stretch>
              <a:fillRect/>
            </a:stretch>
          </a:blipFill>
        </p:spPr>
        <p:txBody>
          <a:bodyPr lIns="360000" tIns="360000" rIns="360000" bIns="360000" anchor="t" anchorCtr="0"/>
          <a:lstStyle>
            <a:lvl1pPr algn="l">
              <a:defRPr sz="1400">
                <a:solidFill>
                  <a:schemeClr val="bg1"/>
                </a:solidFill>
              </a:defRPr>
            </a:lvl1pPr>
          </a:lstStyle>
          <a:p>
            <a:r>
              <a:rPr lang="en-US" dirty="0"/>
              <a:t>Click central icon and follow the prompts to add an image</a:t>
            </a:r>
          </a:p>
        </p:txBody>
      </p:sp>
      <p:sp>
        <p:nvSpPr>
          <p:cNvPr id="10" name="Text Placeholder 5">
            <a:extLst>
              <a:ext uri="{FF2B5EF4-FFF2-40B4-BE49-F238E27FC236}">
                <a16:creationId xmlns:a16="http://schemas.microsoft.com/office/drawing/2014/main" id="{85F8D750-7393-44B6-8771-E14E66C83EFD}"/>
              </a:ext>
            </a:extLst>
          </p:cNvPr>
          <p:cNvSpPr>
            <a:spLocks noGrp="1"/>
          </p:cNvSpPr>
          <p:nvPr>
            <p:ph type="body" sz="quarter" idx="16"/>
          </p:nvPr>
        </p:nvSpPr>
        <p:spPr>
          <a:xfrm>
            <a:off x="616786" y="1500809"/>
            <a:ext cx="5254625" cy="4252292"/>
          </a:xfrm>
        </p:spPr>
        <p:txBody>
          <a:bodyPr/>
          <a:lstStyle/>
          <a:p>
            <a:pPr lvl="0"/>
            <a:r>
              <a:rPr lang="en-US"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
        <p:nvSpPr>
          <p:cNvPr id="11" name="Title Placeholder 1">
            <a:extLst>
              <a:ext uri="{FF2B5EF4-FFF2-40B4-BE49-F238E27FC236}">
                <a16:creationId xmlns:a16="http://schemas.microsoft.com/office/drawing/2014/main" id="{CEA8F420-AFC3-49C2-A1CD-BCF00B591801}"/>
              </a:ext>
            </a:extLst>
          </p:cNvPr>
          <p:cNvSpPr>
            <a:spLocks noGrp="1"/>
          </p:cNvSpPr>
          <p:nvPr>
            <p:ph type="title"/>
          </p:nvPr>
        </p:nvSpPr>
        <p:spPr>
          <a:xfrm>
            <a:off x="618067" y="598808"/>
            <a:ext cx="9415567" cy="387798"/>
          </a:xfrm>
          <a:prstGeom prst="rect">
            <a:avLst/>
          </a:prstGeom>
        </p:spPr>
        <p:txBody>
          <a:bodyPr vert="horz" lIns="0" tIns="0" rIns="0" bIns="0" rtlCol="0" anchor="ctr" anchorCtr="0">
            <a:spAutoFit/>
          </a:bodyPr>
          <a:lstStyle/>
          <a:p>
            <a:r>
              <a:rPr lang="en-AU" noProof="0" dirty="0"/>
              <a:t>Click to edit Master title style</a:t>
            </a:r>
          </a:p>
        </p:txBody>
      </p:sp>
    </p:spTree>
    <p:extLst>
      <p:ext uri="{BB962C8B-B14F-4D97-AF65-F5344CB8AC3E}">
        <p14:creationId xmlns:p14="http://schemas.microsoft.com/office/powerpoint/2010/main" val="246734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wide RHS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Picture Placeholder 6"/>
          <p:cNvSpPr>
            <a:spLocks noGrp="1"/>
          </p:cNvSpPr>
          <p:nvPr>
            <p:ph type="pic" sz="quarter" idx="13" hasCustomPrompt="1"/>
          </p:nvPr>
        </p:nvSpPr>
        <p:spPr>
          <a:xfrm>
            <a:off x="618600" y="1500809"/>
            <a:ext cx="10954800" cy="4245965"/>
          </a:xfrm>
          <a:prstGeom prst="rect">
            <a:avLst/>
          </a:prstGeom>
          <a:blipFill>
            <a:blip r:embed="rId2"/>
            <a:stretch>
              <a:fillRect/>
            </a:stretch>
          </a:blipFill>
        </p:spPr>
        <p:txBody>
          <a:bodyPr lIns="360000" tIns="360000" rIns="360000" bIns="360000" anchor="b" anchorCtr="0"/>
          <a:lstStyle>
            <a:lvl1pPr>
              <a:defRPr sz="1400" b="0">
                <a:solidFill>
                  <a:schemeClr val="bg1"/>
                </a:solidFill>
              </a:defRPr>
            </a:lvl1pPr>
          </a:lstStyle>
          <a:p>
            <a:r>
              <a:rPr lang="en-US" altLang="zh-TW" dirty="0"/>
              <a:t>Click central icon and follow the prompts to add an image</a:t>
            </a:r>
          </a:p>
        </p:txBody>
      </p:sp>
      <p:sp>
        <p:nvSpPr>
          <p:cNvPr id="6" name="Title Placeholder 1">
            <a:extLst>
              <a:ext uri="{FF2B5EF4-FFF2-40B4-BE49-F238E27FC236}">
                <a16:creationId xmlns:a16="http://schemas.microsoft.com/office/drawing/2014/main" id="{0AB89AE6-92DB-44F7-B39F-0D9559058926}"/>
              </a:ext>
            </a:extLst>
          </p:cNvPr>
          <p:cNvSpPr>
            <a:spLocks noGrp="1"/>
          </p:cNvSpPr>
          <p:nvPr>
            <p:ph type="title"/>
          </p:nvPr>
        </p:nvSpPr>
        <p:spPr>
          <a:xfrm>
            <a:off x="618067" y="598808"/>
            <a:ext cx="9415567" cy="387798"/>
          </a:xfrm>
          <a:prstGeom prst="rect">
            <a:avLst/>
          </a:prstGeom>
        </p:spPr>
        <p:txBody>
          <a:bodyPr vert="horz" lIns="0" tIns="0" rIns="0" bIns="0" rtlCol="0" anchor="ctr" anchorCtr="0">
            <a:spAutoFit/>
          </a:bodyPr>
          <a:lstStyle/>
          <a:p>
            <a:r>
              <a:rPr lang="en-AU" noProof="0" dirty="0"/>
              <a:t>Click to edit Master title style</a:t>
            </a:r>
          </a:p>
        </p:txBody>
      </p:sp>
    </p:spTree>
    <p:extLst>
      <p:ext uri="{BB962C8B-B14F-4D97-AF65-F5344CB8AC3E}">
        <p14:creationId xmlns:p14="http://schemas.microsoft.com/office/powerpoint/2010/main" val="17345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F1D2498-F577-4337-AFEB-FBDF00EA09E1}"/>
              </a:ext>
            </a:extLst>
          </p:cNvPr>
          <p:cNvSpPr/>
          <p:nvPr userDrawn="1"/>
        </p:nvSpPr>
        <p:spPr>
          <a:xfrm>
            <a:off x="0" y="6238270"/>
            <a:ext cx="12192000" cy="6197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618067" y="598808"/>
            <a:ext cx="9415567" cy="387798"/>
          </a:xfrm>
          <a:prstGeom prst="rect">
            <a:avLst/>
          </a:prstGeom>
        </p:spPr>
        <p:txBody>
          <a:bodyPr vert="horz" lIns="0" tIns="0" rIns="0" bIns="0" rtlCol="0" anchor="ctr" anchorCtr="0">
            <a:spAutoFit/>
          </a:bodyPr>
          <a:lstStyle/>
          <a:p>
            <a:r>
              <a:rPr lang="en-AU" noProof="0" dirty="0"/>
              <a:t>Click to edit Master title style</a:t>
            </a:r>
          </a:p>
        </p:txBody>
      </p:sp>
      <p:sp>
        <p:nvSpPr>
          <p:cNvPr id="5" name="Footer Placeholder 4"/>
          <p:cNvSpPr>
            <a:spLocks noGrp="1"/>
          </p:cNvSpPr>
          <p:nvPr>
            <p:ph type="ftr" sz="quarter" idx="3"/>
          </p:nvPr>
        </p:nvSpPr>
        <p:spPr>
          <a:xfrm>
            <a:off x="1108732" y="6403085"/>
            <a:ext cx="8929348" cy="261609"/>
          </a:xfrm>
          <a:prstGeom prst="rect">
            <a:avLst/>
          </a:prstGeom>
        </p:spPr>
        <p:txBody>
          <a:bodyPr vert="horz" lIns="0" tIns="0" rIns="0" bIns="0" rtlCol="0" anchor="ctr"/>
          <a:lstStyle>
            <a:lvl1pPr algn="l">
              <a:defRPr sz="1200">
                <a:solidFill>
                  <a:schemeClr val="tx2"/>
                </a:solidFill>
              </a:defRPr>
            </a:lvl1pPr>
          </a:lstStyle>
          <a:p>
            <a:endParaRPr lang="en-AU" noProof="0" dirty="0"/>
          </a:p>
        </p:txBody>
      </p:sp>
      <p:pic>
        <p:nvPicPr>
          <p:cNvPr id="8" name="Picture 7"/>
          <p:cNvPicPr>
            <a:picLocks noChangeAspect="1"/>
          </p:cNvPicPr>
          <p:nvPr userDrawn="1"/>
        </p:nvPicPr>
        <p:blipFill>
          <a:blip r:embed="rId23">
            <a:extLst>
              <a:ext uri="{28A0092B-C50C-407E-A947-70E740481C1C}">
                <a14:useLocalDpi xmlns:a14="http://schemas.microsoft.com/office/drawing/2010/main" val="0"/>
              </a:ext>
            </a:extLst>
          </a:blip>
          <a:srcRect/>
          <a:stretch/>
        </p:blipFill>
        <p:spPr bwMode="auto">
          <a:xfrm>
            <a:off x="10375826" y="6374608"/>
            <a:ext cx="1208461" cy="318563"/>
          </a:xfrm>
          <a:prstGeom prst="rect">
            <a:avLst/>
          </a:prstGeom>
          <a:noFill/>
          <a:ln>
            <a:noFill/>
          </a:ln>
        </p:spPr>
      </p:pic>
      <p:sp>
        <p:nvSpPr>
          <p:cNvPr id="4" name="Text Placeholder 3">
            <a:extLst>
              <a:ext uri="{FF2B5EF4-FFF2-40B4-BE49-F238E27FC236}">
                <a16:creationId xmlns:a16="http://schemas.microsoft.com/office/drawing/2014/main" id="{C6E53EEA-30A2-4CA8-9E72-D88E9065DBD5}"/>
              </a:ext>
            </a:extLst>
          </p:cNvPr>
          <p:cNvSpPr>
            <a:spLocks noGrp="1"/>
          </p:cNvSpPr>
          <p:nvPr>
            <p:ph type="body" idx="1"/>
          </p:nvPr>
        </p:nvSpPr>
        <p:spPr>
          <a:xfrm>
            <a:off x="618067" y="1509202"/>
            <a:ext cx="10955866" cy="4059997"/>
          </a:xfrm>
          <a:prstGeom prst="rect">
            <a:avLst/>
          </a:prstGeom>
        </p:spPr>
        <p:txBody>
          <a:bodyPr vert="horz" lIns="0" tIns="0" rIns="0" bIns="0" rtlCol="0">
            <a:norm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sp>
        <p:nvSpPr>
          <p:cNvPr id="9" name="TextBox 8">
            <a:extLst>
              <a:ext uri="{FF2B5EF4-FFF2-40B4-BE49-F238E27FC236}">
                <a16:creationId xmlns:a16="http://schemas.microsoft.com/office/drawing/2014/main" id="{E80725A1-7320-4185-987C-1B6BC089E3EC}"/>
              </a:ext>
            </a:extLst>
          </p:cNvPr>
          <p:cNvSpPr txBox="1"/>
          <p:nvPr userDrawn="1"/>
        </p:nvSpPr>
        <p:spPr>
          <a:xfrm>
            <a:off x="617537" y="6426000"/>
            <a:ext cx="491195" cy="215444"/>
          </a:xfrm>
          <a:prstGeom prst="rect">
            <a:avLst/>
          </a:prstGeom>
          <a:noFill/>
        </p:spPr>
        <p:txBody>
          <a:bodyPr wrap="square" lIns="0" tIns="0" rIns="0" bIns="0" rtlCol="0">
            <a:spAutoFit/>
          </a:bodyPr>
          <a:lstStyle/>
          <a:p>
            <a:fld id="{D1FCE2D1-3986-4E18-B0D0-CE05A3978AB0}" type="slidenum">
              <a:rPr lang="en-US" sz="1400" smtClean="0">
                <a:solidFill>
                  <a:schemeClr val="tx2"/>
                </a:solidFill>
                <a:latin typeface="+mn-lt"/>
              </a:rPr>
              <a:pPr/>
              <a:t>‹#›</a:t>
            </a:fld>
            <a:r>
              <a:rPr lang="en-US" sz="1400" dirty="0">
                <a:solidFill>
                  <a:schemeClr val="accent4"/>
                </a:solidFill>
                <a:latin typeface="Times New Roman" panose="02020603050405020304" pitchFamily="18" charset="0"/>
                <a:cs typeface="Times New Roman" panose="02020603050405020304" pitchFamily="18" charset="0"/>
              </a:rPr>
              <a:t>.</a:t>
            </a:r>
            <a:endParaRPr lang="en-AU" sz="1400" dirty="0">
              <a:solidFill>
                <a:schemeClr val="accent4"/>
              </a:solidFill>
              <a:latin typeface="Times New Roman" panose="02020603050405020304" pitchFamily="18" charset="0"/>
              <a:cs typeface="Times New Roman" panose="02020603050405020304" pitchFamily="18" charset="0"/>
            </a:endParaRPr>
          </a:p>
        </p:txBody>
      </p:sp>
      <p:pic>
        <p:nvPicPr>
          <p:cNvPr id="15" name="Picture 14" descr="A close up of a logo&#10;&#10;Description automatically generated">
            <a:extLst>
              <a:ext uri="{FF2B5EF4-FFF2-40B4-BE49-F238E27FC236}">
                <a16:creationId xmlns:a16="http://schemas.microsoft.com/office/drawing/2014/main" id="{9E641AC8-DC06-4DF6-8F0A-85B5461278CD}"/>
              </a:ext>
            </a:extLst>
          </p:cNvPr>
          <p:cNvPicPr>
            <a:picLocks noChangeAspect="1"/>
          </p:cNvPicPr>
          <p:nvPr userDrawn="1"/>
        </p:nvPicPr>
        <p:blipFill rotWithShape="1">
          <a:blip r:embed="rId24" cstate="hqprint">
            <a:alphaModFix/>
            <a:extLst>
              <a:ext uri="{28A0092B-C50C-407E-A947-70E740481C1C}">
                <a14:useLocalDpi xmlns:a14="http://schemas.microsoft.com/office/drawing/2010/main" val="0"/>
              </a:ext>
            </a:extLst>
          </a:blip>
          <a:srcRect r="-3"/>
          <a:stretch/>
        </p:blipFill>
        <p:spPr>
          <a:xfrm>
            <a:off x="10241279" y="628625"/>
            <a:ext cx="1353645" cy="176860"/>
          </a:xfrm>
          <a:prstGeom prst="rect">
            <a:avLst/>
          </a:prstGeom>
        </p:spPr>
      </p:pic>
    </p:spTree>
    <p:extLst>
      <p:ext uri="{BB962C8B-B14F-4D97-AF65-F5344CB8AC3E}">
        <p14:creationId xmlns:p14="http://schemas.microsoft.com/office/powerpoint/2010/main" val="221040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Akzidenz Grotesk BE Medium" panose="02000803030000020004" pitchFamily="50"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1000"/>
        </a:spcBef>
        <a:spcAft>
          <a:spcPts val="500"/>
        </a:spcAft>
        <a:buClr>
          <a:schemeClr val="tx2"/>
        </a:buClr>
        <a:buFont typeface="Arial" panose="020B0604020202020204" pitchFamily="34" charset="0"/>
        <a:buNone/>
        <a:defRPr sz="1800" b="0" kern="1200">
          <a:solidFill>
            <a:schemeClr val="tx2"/>
          </a:solidFill>
          <a:latin typeface="+mn-lt"/>
          <a:ea typeface="+mn-ea"/>
          <a:cs typeface="+mn-cs"/>
        </a:defRPr>
      </a:lvl1pPr>
      <a:lvl2pPr marL="266700" indent="-265113" algn="l" defTabSz="914400" rtl="0" eaLnBrk="1" latinLnBrk="0" hangingPunct="1">
        <a:lnSpc>
          <a:spcPct val="100000"/>
        </a:lnSpc>
        <a:spcBef>
          <a:spcPts val="0"/>
        </a:spcBef>
        <a:spcAft>
          <a:spcPts val="500"/>
        </a:spcAft>
        <a:buClr>
          <a:schemeClr val="accent4"/>
        </a:buClr>
        <a:buFont typeface="Wingdings" panose="05000000000000000000" pitchFamily="2" charset="2"/>
        <a:buChar char=""/>
        <a:defRPr sz="1800" b="0" kern="1200">
          <a:solidFill>
            <a:schemeClr val="tx2"/>
          </a:solidFill>
          <a:latin typeface="+mn-lt"/>
          <a:ea typeface="+mn-ea"/>
          <a:cs typeface="+mn-cs"/>
        </a:defRPr>
      </a:lvl2pPr>
      <a:lvl3pPr marL="534988" indent="-268288" algn="l" defTabSz="914400" rtl="0" eaLnBrk="1" latinLnBrk="0" hangingPunct="1">
        <a:lnSpc>
          <a:spcPct val="100000"/>
        </a:lnSpc>
        <a:spcBef>
          <a:spcPts val="0"/>
        </a:spcBef>
        <a:spcAft>
          <a:spcPts val="500"/>
        </a:spcAft>
        <a:buClr>
          <a:schemeClr val="accent4"/>
        </a:buClr>
        <a:buFont typeface="Akzidenz Grotesk BE Regular" panose="02000503030000020003" pitchFamily="50" charset="0"/>
        <a:buChar char="–"/>
        <a:defRPr sz="1800" b="0" kern="1200">
          <a:solidFill>
            <a:schemeClr val="tx2"/>
          </a:solidFill>
          <a:latin typeface="+mn-lt"/>
          <a:ea typeface="+mn-ea"/>
          <a:cs typeface="+mn-cs"/>
        </a:defRPr>
      </a:lvl3pPr>
      <a:lvl4pPr marL="801688" indent="-266700" algn="l" defTabSz="914400" rtl="0" eaLnBrk="1" latinLnBrk="0" hangingPunct="1">
        <a:lnSpc>
          <a:spcPct val="100000"/>
        </a:lnSpc>
        <a:spcBef>
          <a:spcPts val="0"/>
        </a:spcBef>
        <a:spcAft>
          <a:spcPts val="500"/>
        </a:spcAft>
        <a:buClr>
          <a:schemeClr val="accent4"/>
        </a:buClr>
        <a:buFont typeface="Courier New" panose="02070309020205020404" pitchFamily="49" charset="0"/>
        <a:buChar char="o"/>
        <a:tabLst/>
        <a:defRPr sz="1800" b="0" kern="1200">
          <a:solidFill>
            <a:schemeClr val="tx2"/>
          </a:solidFill>
          <a:latin typeface="+mn-lt"/>
          <a:ea typeface="+mn-ea"/>
          <a:cs typeface="+mn-cs"/>
        </a:defRPr>
      </a:lvl4pPr>
      <a:lvl5pPr marL="0" indent="0" algn="l" defTabSz="914400" rtl="0" eaLnBrk="1" latinLnBrk="0" hangingPunct="1">
        <a:lnSpc>
          <a:spcPct val="100000"/>
        </a:lnSpc>
        <a:spcBef>
          <a:spcPts val="1200"/>
        </a:spcBef>
        <a:spcAft>
          <a:spcPts val="500"/>
        </a:spcAft>
        <a:buClr>
          <a:schemeClr val="tx2"/>
        </a:buClr>
        <a:buFont typeface="Arial" panose="020B0604020202020204" pitchFamily="34" charset="0"/>
        <a:buNone/>
        <a:defRPr sz="2200" b="0" i="0" kern="1200">
          <a:solidFill>
            <a:schemeClr val="accent4"/>
          </a:solidFill>
          <a:latin typeface="+mn-lt"/>
          <a:ea typeface="+mn-ea"/>
          <a:cs typeface="+mn-cs"/>
        </a:defRPr>
      </a:lvl5pPr>
      <a:lvl6pPr marL="266700" indent="-266700" algn="l" defTabSz="914400" rtl="0" eaLnBrk="1" latinLnBrk="0" hangingPunct="1">
        <a:lnSpc>
          <a:spcPct val="90000"/>
        </a:lnSpc>
        <a:spcBef>
          <a:spcPts val="500"/>
        </a:spcBef>
        <a:buClr>
          <a:schemeClr val="tx2"/>
        </a:buClr>
        <a:buFont typeface="+mj-lt"/>
        <a:buAutoNum type="arabicPeriod"/>
        <a:defRPr sz="1800" b="0" kern="1200">
          <a:solidFill>
            <a:schemeClr val="tx2"/>
          </a:solidFill>
          <a:latin typeface="+mn-lt"/>
          <a:ea typeface="+mn-ea"/>
          <a:cs typeface="+mn-cs"/>
        </a:defRPr>
      </a:lvl6pPr>
      <a:lvl7pPr marL="534988" indent="-261938" algn="l" defTabSz="914400" rtl="0" eaLnBrk="1" latinLnBrk="0" hangingPunct="1">
        <a:lnSpc>
          <a:spcPct val="90000"/>
        </a:lnSpc>
        <a:spcBef>
          <a:spcPts val="500"/>
        </a:spcBef>
        <a:buClr>
          <a:schemeClr val="tx2"/>
        </a:buClr>
        <a:buFont typeface="+mj-lt"/>
        <a:buAutoNum type="romanLcPeriod"/>
        <a:defRPr sz="1800" b="0" kern="1200">
          <a:solidFill>
            <a:schemeClr val="tx2"/>
          </a:solidFill>
          <a:latin typeface="+mn-lt"/>
          <a:ea typeface="+mn-ea"/>
          <a:cs typeface="+mn-cs"/>
        </a:defRPr>
      </a:lvl7pPr>
      <a:lvl8pPr marL="801688" indent="-266700" algn="l" defTabSz="914400" rtl="0" eaLnBrk="1" latinLnBrk="0" hangingPunct="1">
        <a:lnSpc>
          <a:spcPct val="90000"/>
        </a:lnSpc>
        <a:spcBef>
          <a:spcPts val="500"/>
        </a:spcBef>
        <a:buClr>
          <a:schemeClr val="tx2"/>
        </a:buClr>
        <a:buFont typeface="+mj-lt"/>
        <a:buAutoNum type="romanUcPeriod"/>
        <a:defRPr sz="1800" b="0" kern="1200" baseline="0">
          <a:solidFill>
            <a:schemeClr val="tx2"/>
          </a:solidFill>
          <a:latin typeface="+mn-lt"/>
          <a:ea typeface="+mn-ea"/>
          <a:cs typeface="+mn-cs"/>
        </a:defRPr>
      </a:lvl8pPr>
      <a:lvl9pPr marL="460800" indent="0" algn="l" defTabSz="914400" rtl="0" eaLnBrk="1" latinLnBrk="0" hangingPunct="1">
        <a:lnSpc>
          <a:spcPct val="90000"/>
        </a:lnSpc>
        <a:spcBef>
          <a:spcPts val="500"/>
        </a:spcBef>
        <a:buClr>
          <a:schemeClr val="tx2"/>
        </a:buClr>
        <a:buFont typeface="Arial" panose="020B0604020202020204" pitchFamily="34" charset="0"/>
        <a:buNone/>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australianpollingcouncil.com/" TargetMode="Externa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FB18B5-70F0-ADC0-D404-6D76ACAE2A60}"/>
              </a:ext>
            </a:extLst>
          </p:cNvPr>
          <p:cNvSpPr>
            <a:spLocks noGrp="1"/>
          </p:cNvSpPr>
          <p:nvPr>
            <p:ph type="ctrTitle"/>
          </p:nvPr>
        </p:nvSpPr>
        <p:spPr>
          <a:xfrm>
            <a:off x="583200" y="2775357"/>
            <a:ext cx="7407570" cy="1440394"/>
          </a:xfrm>
        </p:spPr>
        <p:txBody>
          <a:bodyPr/>
          <a:lstStyle/>
          <a:p>
            <a:r>
              <a:rPr lang="en-AU" dirty="0"/>
              <a:t>Marginal electorate poll</a:t>
            </a:r>
            <a:br>
              <a:rPr lang="en-AU" dirty="0"/>
            </a:br>
            <a:r>
              <a:rPr lang="en-AU" dirty="0"/>
              <a:t>Tasmania Results</a:t>
            </a:r>
          </a:p>
        </p:txBody>
      </p:sp>
      <p:sp>
        <p:nvSpPr>
          <p:cNvPr id="5" name="Subtitle 4">
            <a:extLst>
              <a:ext uri="{FF2B5EF4-FFF2-40B4-BE49-F238E27FC236}">
                <a16:creationId xmlns:a16="http://schemas.microsoft.com/office/drawing/2014/main" id="{03EC5D00-C7C2-E9CF-0871-E73B4C4720C4}"/>
              </a:ext>
            </a:extLst>
          </p:cNvPr>
          <p:cNvSpPr>
            <a:spLocks noGrp="1"/>
          </p:cNvSpPr>
          <p:nvPr>
            <p:ph type="subTitle" idx="1"/>
          </p:nvPr>
        </p:nvSpPr>
        <p:spPr>
          <a:xfrm>
            <a:off x="583200" y="4215751"/>
            <a:ext cx="7407569" cy="931024"/>
          </a:xfrm>
        </p:spPr>
        <p:txBody>
          <a:bodyPr/>
          <a:lstStyle/>
          <a:p>
            <a:r>
              <a:rPr lang="en-AU" dirty="0"/>
              <a:t>Australian Council of Trade Unions</a:t>
            </a:r>
          </a:p>
          <a:p>
            <a:r>
              <a:rPr lang="en-AU" dirty="0"/>
              <a:t>October 2023</a:t>
            </a:r>
          </a:p>
        </p:txBody>
      </p:sp>
    </p:spTree>
    <p:extLst>
      <p:ext uri="{BB962C8B-B14F-4D97-AF65-F5344CB8AC3E}">
        <p14:creationId xmlns:p14="http://schemas.microsoft.com/office/powerpoint/2010/main" val="4187541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982D10-B406-36F2-861A-CBC781027826}"/>
              </a:ext>
            </a:extLst>
          </p:cNvPr>
          <p:cNvSpPr>
            <a:spLocks noGrp="1"/>
          </p:cNvSpPr>
          <p:nvPr>
            <p:ph type="ctrTitle"/>
          </p:nvPr>
        </p:nvSpPr>
        <p:spPr/>
        <p:txBody>
          <a:bodyPr/>
          <a:lstStyle/>
          <a:p>
            <a:r>
              <a:rPr lang="en-AU" dirty="0"/>
              <a:t>Role of the federal government</a:t>
            </a:r>
          </a:p>
        </p:txBody>
      </p:sp>
      <p:sp>
        <p:nvSpPr>
          <p:cNvPr id="4" name="Footer Placeholder 3">
            <a:extLst>
              <a:ext uri="{FF2B5EF4-FFF2-40B4-BE49-F238E27FC236}">
                <a16:creationId xmlns:a16="http://schemas.microsoft.com/office/drawing/2014/main" id="{FAFFEA8C-1006-6220-6E7D-5820D14A4CBB}"/>
              </a:ext>
            </a:extLst>
          </p:cNvPr>
          <p:cNvSpPr>
            <a:spLocks noGrp="1"/>
          </p:cNvSpPr>
          <p:nvPr>
            <p:ph type="ftr" sz="quarter" idx="3"/>
          </p:nvPr>
        </p:nvSpPr>
        <p:spPr/>
        <p:txBody>
          <a:bodyPr/>
          <a:lstStyle/>
          <a:p>
            <a:endParaRPr lang="en-AU" noProof="0" dirty="0"/>
          </a:p>
        </p:txBody>
      </p:sp>
    </p:spTree>
    <p:extLst>
      <p:ext uri="{BB962C8B-B14F-4D97-AF65-F5344CB8AC3E}">
        <p14:creationId xmlns:p14="http://schemas.microsoft.com/office/powerpoint/2010/main" val="296777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FC93-8D7D-12E9-80DF-22448DC3ABED}"/>
              </a:ext>
            </a:extLst>
          </p:cNvPr>
          <p:cNvSpPr>
            <a:spLocks noGrp="1"/>
          </p:cNvSpPr>
          <p:nvPr>
            <p:ph type="title"/>
          </p:nvPr>
        </p:nvSpPr>
        <p:spPr>
          <a:xfrm>
            <a:off x="618067" y="404909"/>
            <a:ext cx="9415567" cy="775597"/>
          </a:xfrm>
        </p:spPr>
        <p:txBody>
          <a:bodyPr/>
          <a:lstStyle/>
          <a:p>
            <a:r>
              <a:rPr lang="en-AU" dirty="0"/>
              <a:t>Wage theft protection would make a difference to workers and something the government should implement</a:t>
            </a:r>
          </a:p>
        </p:txBody>
      </p:sp>
      <p:graphicFrame>
        <p:nvGraphicFramePr>
          <p:cNvPr id="7" name="Content Placeholder 6">
            <a:extLst>
              <a:ext uri="{FF2B5EF4-FFF2-40B4-BE49-F238E27FC236}">
                <a16:creationId xmlns:a16="http://schemas.microsoft.com/office/drawing/2014/main" id="{7F98F60C-DEA9-7045-A63B-014188D9B246}"/>
              </a:ext>
            </a:extLst>
          </p:cNvPr>
          <p:cNvGraphicFramePr>
            <a:graphicFrameLocks noGrp="1"/>
          </p:cNvGraphicFramePr>
          <p:nvPr>
            <p:ph idx="1"/>
            <p:extLst>
              <p:ext uri="{D42A27DB-BD31-4B8C-83A1-F6EECF244321}">
                <p14:modId xmlns:p14="http://schemas.microsoft.com/office/powerpoint/2010/main" val="1634928593"/>
              </p:ext>
            </p:extLst>
          </p:nvPr>
        </p:nvGraphicFramePr>
        <p:xfrm>
          <a:off x="617538" y="1500188"/>
          <a:ext cx="10955337" cy="424973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0D3AD66E-C88B-EC12-9C20-CF4BA47D39C6}"/>
              </a:ext>
            </a:extLst>
          </p:cNvPr>
          <p:cNvSpPr>
            <a:spLocks noGrp="1"/>
          </p:cNvSpPr>
          <p:nvPr>
            <p:ph type="ftr" sz="quarter" idx="11"/>
          </p:nvPr>
        </p:nvSpPr>
        <p:spPr/>
        <p:txBody>
          <a:bodyPr/>
          <a:lstStyle/>
          <a:p>
            <a:endParaRPr lang="en-AU" noProof="0" dirty="0"/>
          </a:p>
        </p:txBody>
      </p:sp>
      <p:sp>
        <p:nvSpPr>
          <p:cNvPr id="8" name="TextBox 7">
            <a:extLst>
              <a:ext uri="{FF2B5EF4-FFF2-40B4-BE49-F238E27FC236}">
                <a16:creationId xmlns:a16="http://schemas.microsoft.com/office/drawing/2014/main" id="{4BEE26B6-6A20-4736-F944-173DB1D1A7B4}"/>
              </a:ext>
            </a:extLst>
          </p:cNvPr>
          <p:cNvSpPr txBox="1"/>
          <p:nvPr/>
        </p:nvSpPr>
        <p:spPr>
          <a:xfrm>
            <a:off x="617537" y="1108075"/>
            <a:ext cx="10503045" cy="584775"/>
          </a:xfrm>
          <a:prstGeom prst="rect">
            <a:avLst/>
          </a:prstGeom>
          <a:noFill/>
        </p:spPr>
        <p:txBody>
          <a:bodyPr wrap="square">
            <a:spAutoFit/>
          </a:bodyPr>
          <a:lstStyle/>
          <a:p>
            <a:r>
              <a:rPr lang="en-US" sz="1600" i="1" dirty="0">
                <a:solidFill>
                  <a:schemeClr val="bg2">
                    <a:lumMod val="50000"/>
                  </a:schemeClr>
                </a:solidFill>
              </a:rPr>
              <a:t>Here is a list of things the government could do to help workers in Australia. For each of the following, please indicate if it’s… %</a:t>
            </a:r>
            <a:endParaRPr lang="en-AU" sz="1600" i="1" dirty="0">
              <a:solidFill>
                <a:schemeClr val="bg2">
                  <a:lumMod val="50000"/>
                </a:schemeClr>
              </a:solidFill>
            </a:endParaRPr>
          </a:p>
        </p:txBody>
      </p:sp>
    </p:spTree>
    <p:extLst>
      <p:ext uri="{BB962C8B-B14F-4D97-AF65-F5344CB8AC3E}">
        <p14:creationId xmlns:p14="http://schemas.microsoft.com/office/powerpoint/2010/main" val="333343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E07B-8948-BC55-0651-F6BF06F13A4B}"/>
              </a:ext>
            </a:extLst>
          </p:cNvPr>
          <p:cNvSpPr>
            <a:spLocks noGrp="1"/>
          </p:cNvSpPr>
          <p:nvPr>
            <p:ph type="title"/>
          </p:nvPr>
        </p:nvSpPr>
        <p:spPr>
          <a:xfrm>
            <a:off x="618067" y="404909"/>
            <a:ext cx="9415567" cy="775597"/>
          </a:xfrm>
        </p:spPr>
        <p:txBody>
          <a:bodyPr/>
          <a:lstStyle/>
          <a:p>
            <a:r>
              <a:rPr lang="en-AU" dirty="0"/>
              <a:t>Participants are unconvinced that changing workplace laws is a risk to the economy.</a:t>
            </a:r>
          </a:p>
        </p:txBody>
      </p:sp>
      <p:graphicFrame>
        <p:nvGraphicFramePr>
          <p:cNvPr id="7" name="Content Placeholder 6">
            <a:extLst>
              <a:ext uri="{FF2B5EF4-FFF2-40B4-BE49-F238E27FC236}">
                <a16:creationId xmlns:a16="http://schemas.microsoft.com/office/drawing/2014/main" id="{4A2FDEA3-2A1B-5FF6-ED02-6064072F6E89}"/>
              </a:ext>
            </a:extLst>
          </p:cNvPr>
          <p:cNvGraphicFramePr>
            <a:graphicFrameLocks noGrp="1"/>
          </p:cNvGraphicFramePr>
          <p:nvPr>
            <p:ph idx="1"/>
            <p:extLst>
              <p:ext uri="{D42A27DB-BD31-4B8C-83A1-F6EECF244321}">
                <p14:modId xmlns:p14="http://schemas.microsoft.com/office/powerpoint/2010/main" val="3111038163"/>
              </p:ext>
            </p:extLst>
          </p:nvPr>
        </p:nvGraphicFramePr>
        <p:xfrm>
          <a:off x="617538" y="2142565"/>
          <a:ext cx="10955337" cy="360736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B3DF9BD6-60B4-E29F-E157-87CA50C03FF8}"/>
              </a:ext>
            </a:extLst>
          </p:cNvPr>
          <p:cNvSpPr>
            <a:spLocks noGrp="1"/>
          </p:cNvSpPr>
          <p:nvPr>
            <p:ph type="ftr" sz="quarter" idx="11"/>
          </p:nvPr>
        </p:nvSpPr>
        <p:spPr/>
        <p:txBody>
          <a:bodyPr/>
          <a:lstStyle/>
          <a:p>
            <a:endParaRPr lang="en-AU" noProof="0" dirty="0"/>
          </a:p>
        </p:txBody>
      </p:sp>
      <p:sp>
        <p:nvSpPr>
          <p:cNvPr id="8" name="TextBox 7">
            <a:extLst>
              <a:ext uri="{FF2B5EF4-FFF2-40B4-BE49-F238E27FC236}">
                <a16:creationId xmlns:a16="http://schemas.microsoft.com/office/drawing/2014/main" id="{1E29D51F-E90E-99A7-8646-BEBDF453A7A9}"/>
              </a:ext>
            </a:extLst>
          </p:cNvPr>
          <p:cNvSpPr txBox="1"/>
          <p:nvPr/>
        </p:nvSpPr>
        <p:spPr>
          <a:xfrm>
            <a:off x="617538" y="1224267"/>
            <a:ext cx="10798323" cy="584775"/>
          </a:xfrm>
          <a:prstGeom prst="rect">
            <a:avLst/>
          </a:prstGeom>
          <a:noFill/>
        </p:spPr>
        <p:txBody>
          <a:bodyPr wrap="square">
            <a:spAutoFit/>
          </a:bodyPr>
          <a:lstStyle/>
          <a:p>
            <a:r>
              <a:rPr lang="en-US" sz="1600" i="1" dirty="0">
                <a:solidFill>
                  <a:schemeClr val="bg2">
                    <a:lumMod val="50000"/>
                  </a:schemeClr>
                </a:solidFill>
              </a:rPr>
              <a:t>Which of the following best describes your view on workplace laws and regulations governing working conditions, wages, safety and relationships between employers and employees in Australia? %</a:t>
            </a:r>
            <a:endParaRPr lang="en-AU" sz="1600" i="1" dirty="0">
              <a:solidFill>
                <a:schemeClr val="bg2">
                  <a:lumMod val="50000"/>
                </a:schemeClr>
              </a:solidFill>
            </a:endParaRPr>
          </a:p>
        </p:txBody>
      </p:sp>
    </p:spTree>
    <p:extLst>
      <p:ext uri="{BB962C8B-B14F-4D97-AF65-F5344CB8AC3E}">
        <p14:creationId xmlns:p14="http://schemas.microsoft.com/office/powerpoint/2010/main" val="22568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BE06113-57A9-DDD0-AA36-D9509AEB1C9C}"/>
              </a:ext>
            </a:extLst>
          </p:cNvPr>
          <p:cNvSpPr>
            <a:spLocks noGrp="1"/>
          </p:cNvSpPr>
          <p:nvPr>
            <p:ph type="body" sz="quarter" idx="10"/>
          </p:nvPr>
        </p:nvSpPr>
        <p:spPr/>
        <p:txBody>
          <a:bodyPr/>
          <a:lstStyle/>
          <a:p>
            <a:r>
              <a:rPr lang="en-AU" dirty="0"/>
              <a:t>John Remington</a:t>
            </a:r>
          </a:p>
        </p:txBody>
      </p:sp>
      <p:sp>
        <p:nvSpPr>
          <p:cNvPr id="6" name="Text Placeholder 5">
            <a:extLst>
              <a:ext uri="{FF2B5EF4-FFF2-40B4-BE49-F238E27FC236}">
                <a16:creationId xmlns:a16="http://schemas.microsoft.com/office/drawing/2014/main" id="{6840CD6C-2C67-82D4-D652-729E5FF78C3E}"/>
              </a:ext>
            </a:extLst>
          </p:cNvPr>
          <p:cNvSpPr>
            <a:spLocks noGrp="1"/>
          </p:cNvSpPr>
          <p:nvPr>
            <p:ph type="body" sz="quarter" idx="11"/>
          </p:nvPr>
        </p:nvSpPr>
        <p:spPr/>
        <p:txBody>
          <a:bodyPr/>
          <a:lstStyle/>
          <a:p>
            <a:r>
              <a:rPr lang="en-AU" dirty="0"/>
              <a:t>0411 407 151</a:t>
            </a:r>
          </a:p>
        </p:txBody>
      </p:sp>
      <p:sp>
        <p:nvSpPr>
          <p:cNvPr id="7" name="Text Placeholder 6">
            <a:extLst>
              <a:ext uri="{FF2B5EF4-FFF2-40B4-BE49-F238E27FC236}">
                <a16:creationId xmlns:a16="http://schemas.microsoft.com/office/drawing/2014/main" id="{5661CA04-F262-F58B-38BD-D19AB37357DE}"/>
              </a:ext>
            </a:extLst>
          </p:cNvPr>
          <p:cNvSpPr>
            <a:spLocks noGrp="1"/>
          </p:cNvSpPr>
          <p:nvPr>
            <p:ph type="body" sz="quarter" idx="12"/>
          </p:nvPr>
        </p:nvSpPr>
        <p:spPr/>
        <p:txBody>
          <a:bodyPr/>
          <a:lstStyle/>
          <a:p>
            <a:r>
              <a:rPr lang="en-AU" dirty="0"/>
              <a:t>john.remington@essentialmedia.com.au</a:t>
            </a:r>
          </a:p>
        </p:txBody>
      </p:sp>
    </p:spTree>
    <p:extLst>
      <p:ext uri="{BB962C8B-B14F-4D97-AF65-F5344CB8AC3E}">
        <p14:creationId xmlns:p14="http://schemas.microsoft.com/office/powerpoint/2010/main" val="250104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072D-73D7-5EF6-CCB7-142E6E274073}"/>
              </a:ext>
            </a:extLst>
          </p:cNvPr>
          <p:cNvSpPr>
            <a:spLocks noGrp="1"/>
          </p:cNvSpPr>
          <p:nvPr>
            <p:ph type="title"/>
          </p:nvPr>
        </p:nvSpPr>
        <p:spPr/>
        <p:txBody>
          <a:bodyPr/>
          <a:lstStyle/>
          <a:p>
            <a:r>
              <a:rPr lang="en-AU" dirty="0"/>
              <a:t>Methodology</a:t>
            </a:r>
          </a:p>
        </p:txBody>
      </p:sp>
      <p:sp>
        <p:nvSpPr>
          <p:cNvPr id="4" name="Footer Placeholder 3">
            <a:extLst>
              <a:ext uri="{FF2B5EF4-FFF2-40B4-BE49-F238E27FC236}">
                <a16:creationId xmlns:a16="http://schemas.microsoft.com/office/drawing/2014/main" id="{170C4CBD-0042-B332-4AF6-4EFFD28373D5}"/>
              </a:ext>
            </a:extLst>
          </p:cNvPr>
          <p:cNvSpPr>
            <a:spLocks noGrp="1"/>
          </p:cNvSpPr>
          <p:nvPr>
            <p:ph type="ftr" sz="quarter" idx="11"/>
          </p:nvPr>
        </p:nvSpPr>
        <p:spPr/>
        <p:txBody>
          <a:bodyPr/>
          <a:lstStyle/>
          <a:p>
            <a:endParaRPr lang="en-AU" noProof="0" dirty="0"/>
          </a:p>
        </p:txBody>
      </p:sp>
      <p:graphicFrame>
        <p:nvGraphicFramePr>
          <p:cNvPr id="5" name="Table 4">
            <a:extLst>
              <a:ext uri="{FF2B5EF4-FFF2-40B4-BE49-F238E27FC236}">
                <a16:creationId xmlns:a16="http://schemas.microsoft.com/office/drawing/2014/main" id="{F10C76F2-9BA0-761C-B58F-5CDA33CDC20F}"/>
              </a:ext>
            </a:extLst>
          </p:cNvPr>
          <p:cNvGraphicFramePr>
            <a:graphicFrameLocks noGrp="1"/>
          </p:cNvGraphicFramePr>
          <p:nvPr>
            <p:extLst>
              <p:ext uri="{D42A27DB-BD31-4B8C-83A1-F6EECF244321}">
                <p14:modId xmlns:p14="http://schemas.microsoft.com/office/powerpoint/2010/main" val="2063559844"/>
              </p:ext>
            </p:extLst>
          </p:nvPr>
        </p:nvGraphicFramePr>
        <p:xfrm>
          <a:off x="7047345" y="796934"/>
          <a:ext cx="5144654" cy="5476254"/>
        </p:xfrm>
        <a:graphic>
          <a:graphicData uri="http://schemas.openxmlformats.org/drawingml/2006/table">
            <a:tbl>
              <a:tblPr bandRow="1">
                <a:tableStyleId>{00A15C55-8517-42AA-B614-E9B94910E393}</a:tableStyleId>
              </a:tblPr>
              <a:tblGrid>
                <a:gridCol w="953211">
                  <a:extLst>
                    <a:ext uri="{9D8B030D-6E8A-4147-A177-3AD203B41FA5}">
                      <a16:colId xmlns:a16="http://schemas.microsoft.com/office/drawing/2014/main" val="837157293"/>
                    </a:ext>
                  </a:extLst>
                </a:gridCol>
                <a:gridCol w="667894">
                  <a:extLst>
                    <a:ext uri="{9D8B030D-6E8A-4147-A177-3AD203B41FA5}">
                      <a16:colId xmlns:a16="http://schemas.microsoft.com/office/drawing/2014/main" val="225142816"/>
                    </a:ext>
                  </a:extLst>
                </a:gridCol>
                <a:gridCol w="862696">
                  <a:extLst>
                    <a:ext uri="{9D8B030D-6E8A-4147-A177-3AD203B41FA5}">
                      <a16:colId xmlns:a16="http://schemas.microsoft.com/office/drawing/2014/main" val="349871456"/>
                    </a:ext>
                  </a:extLst>
                </a:gridCol>
                <a:gridCol w="2660853">
                  <a:extLst>
                    <a:ext uri="{9D8B030D-6E8A-4147-A177-3AD203B41FA5}">
                      <a16:colId xmlns:a16="http://schemas.microsoft.com/office/drawing/2014/main" val="3511270219"/>
                    </a:ext>
                  </a:extLst>
                </a:gridCol>
              </a:tblGrid>
              <a:tr h="556204">
                <a:tc>
                  <a:txBody>
                    <a:bodyPr/>
                    <a:lstStyle/>
                    <a:p>
                      <a:pPr algn="ctr">
                        <a:lnSpc>
                          <a:spcPts val="1450"/>
                        </a:lnSpc>
                      </a:pPr>
                      <a:r>
                        <a:rPr lang="en-GB" sz="1200" dirty="0">
                          <a:effectLst/>
                        </a:rPr>
                        <a:t>STATE</a:t>
                      </a:r>
                      <a:endParaRPr lang="en-AU" sz="1200" dirty="0">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ts val="1450"/>
                        </a:lnSpc>
                      </a:pPr>
                      <a:r>
                        <a:rPr lang="en-GB" sz="1200" dirty="0">
                          <a:effectLst/>
                        </a:rPr>
                        <a:t>SAMPLE</a:t>
                      </a:r>
                      <a:endParaRPr lang="en-AU" sz="1200" dirty="0">
                        <a:effectLst/>
                      </a:endParaRPr>
                    </a:p>
                    <a:p>
                      <a:pPr algn="ctr">
                        <a:lnSpc>
                          <a:spcPts val="1450"/>
                        </a:lnSpc>
                      </a:pPr>
                      <a:r>
                        <a:rPr lang="en-GB" sz="1200" dirty="0">
                          <a:effectLst/>
                        </a:rPr>
                        <a:t>(n=)</a:t>
                      </a:r>
                      <a:endParaRPr lang="en-AU" sz="1200" dirty="0">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ts val="1450"/>
                        </a:lnSpc>
                      </a:pPr>
                      <a:r>
                        <a:rPr lang="en-GB" sz="1200" dirty="0">
                          <a:effectLst/>
                        </a:rPr>
                        <a:t>DIVISION</a:t>
                      </a:r>
                      <a:endParaRPr lang="en-AU" sz="1200" dirty="0">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ts val="1450"/>
                        </a:lnSpc>
                      </a:pPr>
                      <a:r>
                        <a:rPr lang="en-GB" sz="1200" dirty="0">
                          <a:effectLst/>
                        </a:rPr>
                        <a:t>POSTCODES</a:t>
                      </a:r>
                      <a:endParaRPr lang="en-AU" sz="1200" dirty="0">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366476267"/>
                  </a:ext>
                </a:extLst>
              </a:tr>
              <a:tr h="251711">
                <a:tc rowSpan="3">
                  <a:txBody>
                    <a:bodyPr/>
                    <a:lstStyle/>
                    <a:p>
                      <a:pPr algn="l">
                        <a:lnSpc>
                          <a:spcPts val="1450"/>
                        </a:lnSpc>
                      </a:pPr>
                      <a:r>
                        <a:rPr lang="en-AU" sz="1200" dirty="0">
                          <a:effectLst/>
                          <a:latin typeface="Calibri" panose="020F0502020204030204" pitchFamily="34" charset="0"/>
                          <a:ea typeface="Calibri" panose="020F0502020204030204" pitchFamily="34" charset="0"/>
                        </a:rPr>
                        <a:t>Tasmania</a:t>
                      </a:r>
                    </a:p>
                  </a:txBody>
                  <a:tcPr marL="47676" marR="47676" marT="0" marB="0" anchor="ctr"/>
                </a:tc>
                <a:tc rowSpan="3">
                  <a:txBody>
                    <a:bodyPr/>
                    <a:lstStyle/>
                    <a:p>
                      <a:pPr algn="ctr">
                        <a:lnSpc>
                          <a:spcPts val="1450"/>
                        </a:lnSpc>
                      </a:pPr>
                      <a:r>
                        <a:rPr lang="en-AU" sz="1200" dirty="0">
                          <a:effectLst/>
                          <a:latin typeface="Calibri" panose="020F0502020204030204" pitchFamily="34" charset="0"/>
                          <a:ea typeface="Calibri" panose="020F0502020204030204" pitchFamily="34" charset="0"/>
                        </a:rPr>
                        <a:t>302</a:t>
                      </a:r>
                    </a:p>
                  </a:txBody>
                  <a:tcPr marL="47676" marR="47676" marT="0" marB="0" anchor="ctr"/>
                </a:tc>
                <a:tc>
                  <a:txBody>
                    <a:bodyPr/>
                    <a:lstStyle/>
                    <a:p>
                      <a:pPr algn="r">
                        <a:lnSpc>
                          <a:spcPts val="1450"/>
                        </a:lnSpc>
                      </a:pPr>
                      <a:r>
                        <a:rPr lang="en-AU" sz="1200" dirty="0">
                          <a:effectLst/>
                          <a:latin typeface="Calibri" panose="020F0502020204030204" pitchFamily="34" charset="0"/>
                          <a:ea typeface="Calibri" panose="020F0502020204030204" pitchFamily="34" charset="0"/>
                        </a:rPr>
                        <a:t>Bass</a:t>
                      </a:r>
                    </a:p>
                  </a:txBody>
                  <a:tcPr marL="47676" marR="47676" marT="0" marB="0" anchor="ctr"/>
                </a:tc>
                <a:tc>
                  <a:txBody>
                    <a:bodyPr/>
                    <a:lstStyle/>
                    <a:p>
                      <a:pPr algn="ctr">
                        <a:lnSpc>
                          <a:spcPct val="100000"/>
                        </a:lnSpc>
                      </a:pPr>
                      <a:r>
                        <a:rPr lang="en-AU" sz="800" kern="1200" dirty="0">
                          <a:solidFill>
                            <a:schemeClr val="dk1"/>
                          </a:solidFill>
                          <a:effectLst/>
                          <a:latin typeface="+mn-lt"/>
                          <a:ea typeface="+mn-ea"/>
                          <a:cs typeface="+mn-cs"/>
                        </a:rPr>
                        <a:t>7248, 7249, 7250, 7252, 7253, 7254, 7255, 7257, 7258, 7259, 7260, 7261, 7262, 7263, 7264, 7265, 7267, 7268, 7277, 7290</a:t>
                      </a:r>
                    </a:p>
                  </a:txBody>
                  <a:tcPr marL="47676" marR="47676" marT="0" marB="0" anchor="ctr"/>
                </a:tc>
                <a:extLst>
                  <a:ext uri="{0D108BD9-81ED-4DB2-BD59-A6C34878D82A}">
                    <a16:rowId xmlns:a16="http://schemas.microsoft.com/office/drawing/2014/main" val="1341679407"/>
                  </a:ext>
                </a:extLst>
              </a:tr>
              <a:tr h="251711">
                <a:tc vMerge="1">
                  <a:txBody>
                    <a:bodyPr/>
                    <a:lstStyle/>
                    <a:p>
                      <a:pPr algn="l">
                        <a:lnSpc>
                          <a:spcPts val="1450"/>
                        </a:lnSpc>
                      </a:pPr>
                      <a:endParaRPr lang="en-AU" sz="1200" dirty="0">
                        <a:effectLst/>
                        <a:latin typeface="Calibri" panose="020F0502020204030204" pitchFamily="34" charset="0"/>
                        <a:ea typeface="Calibri" panose="020F0502020204030204" pitchFamily="34" charset="0"/>
                      </a:endParaRPr>
                    </a:p>
                  </a:txBody>
                  <a:tcPr marL="47676" marR="47676" marT="0" marB="0" anchor="ctr"/>
                </a:tc>
                <a:tc vMerge="1">
                  <a:txBody>
                    <a:bodyPr/>
                    <a:lstStyle/>
                    <a:p>
                      <a:pPr algn="ctr">
                        <a:lnSpc>
                          <a:spcPts val="1450"/>
                        </a:lnSpc>
                      </a:pPr>
                      <a:endParaRPr lang="en-AU" sz="1200" dirty="0">
                        <a:effectLst/>
                        <a:latin typeface="Calibri" panose="020F0502020204030204" pitchFamily="34" charset="0"/>
                        <a:ea typeface="Calibri" panose="020F0502020204030204" pitchFamily="34" charset="0"/>
                      </a:endParaRPr>
                    </a:p>
                  </a:txBody>
                  <a:tcPr marL="47676" marR="47676" marT="0" marB="0" anchor="ctr"/>
                </a:tc>
                <a:tc>
                  <a:txBody>
                    <a:bodyPr/>
                    <a:lstStyle/>
                    <a:p>
                      <a:pPr algn="r">
                        <a:lnSpc>
                          <a:spcPts val="1450"/>
                        </a:lnSpc>
                      </a:pPr>
                      <a:r>
                        <a:rPr lang="en-AU" sz="1200" dirty="0">
                          <a:effectLst/>
                          <a:latin typeface="Calibri" panose="020F0502020204030204" pitchFamily="34" charset="0"/>
                          <a:ea typeface="Calibri" panose="020F0502020204030204" pitchFamily="34" charset="0"/>
                        </a:rPr>
                        <a:t>Braddon</a:t>
                      </a:r>
                    </a:p>
                  </a:txBody>
                  <a:tcPr marL="47676" marR="47676" marT="0" marB="0" anchor="ctr"/>
                </a:tc>
                <a:tc>
                  <a:txBody>
                    <a:bodyPr/>
                    <a:lstStyle/>
                    <a:p>
                      <a:pPr algn="ctr">
                        <a:lnSpc>
                          <a:spcPct val="100000"/>
                        </a:lnSpc>
                      </a:pPr>
                      <a:r>
                        <a:rPr lang="en-AU" sz="800" kern="1200" dirty="0">
                          <a:solidFill>
                            <a:schemeClr val="dk1"/>
                          </a:solidFill>
                          <a:effectLst/>
                          <a:latin typeface="+mn-lt"/>
                          <a:ea typeface="+mn-ea"/>
                          <a:cs typeface="+mn-cs"/>
                        </a:rPr>
                        <a:t>7256, 7310, 7315, 7316, 7320, 7321, 7322, 7325, 7330, 7331, 7466, 7467, 7468, 7469, 7470</a:t>
                      </a:r>
                    </a:p>
                  </a:txBody>
                  <a:tcPr marL="47676" marR="47676" marT="0" marB="0" anchor="ctr"/>
                </a:tc>
                <a:extLst>
                  <a:ext uri="{0D108BD9-81ED-4DB2-BD59-A6C34878D82A}">
                    <a16:rowId xmlns:a16="http://schemas.microsoft.com/office/drawing/2014/main" val="1257137202"/>
                  </a:ext>
                </a:extLst>
              </a:tr>
              <a:tr h="251711">
                <a:tc vMerge="1">
                  <a:txBody>
                    <a:bodyPr/>
                    <a:lstStyle/>
                    <a:p>
                      <a:pPr algn="l">
                        <a:lnSpc>
                          <a:spcPts val="1450"/>
                        </a:lnSpc>
                      </a:pPr>
                      <a:endParaRPr lang="en-AU" sz="1200" dirty="0">
                        <a:effectLst/>
                        <a:latin typeface="Calibri" panose="020F0502020204030204" pitchFamily="34" charset="0"/>
                        <a:ea typeface="Calibri" panose="020F0502020204030204" pitchFamily="34" charset="0"/>
                      </a:endParaRPr>
                    </a:p>
                  </a:txBody>
                  <a:tcPr marL="47676" marR="47676" marT="0" marB="0" anchor="ctr"/>
                </a:tc>
                <a:tc vMerge="1">
                  <a:txBody>
                    <a:bodyPr/>
                    <a:lstStyle/>
                    <a:p>
                      <a:pPr algn="ctr">
                        <a:lnSpc>
                          <a:spcPts val="1450"/>
                        </a:lnSpc>
                      </a:pPr>
                      <a:endParaRPr lang="en-AU" sz="1200" dirty="0">
                        <a:effectLst/>
                        <a:latin typeface="Calibri" panose="020F0502020204030204" pitchFamily="34" charset="0"/>
                        <a:ea typeface="Calibri" panose="020F0502020204030204" pitchFamily="34" charset="0"/>
                      </a:endParaRPr>
                    </a:p>
                  </a:txBody>
                  <a:tcPr marL="47676" marR="47676" marT="0" marB="0" anchor="ctr"/>
                </a:tc>
                <a:tc>
                  <a:txBody>
                    <a:bodyPr/>
                    <a:lstStyle/>
                    <a:p>
                      <a:pPr algn="r">
                        <a:lnSpc>
                          <a:spcPts val="1450"/>
                        </a:lnSpc>
                      </a:pPr>
                      <a:r>
                        <a:rPr lang="en-AU" sz="1200" dirty="0">
                          <a:effectLst/>
                          <a:latin typeface="Calibri" panose="020F0502020204030204" pitchFamily="34" charset="0"/>
                          <a:ea typeface="Calibri" panose="020F0502020204030204" pitchFamily="34" charset="0"/>
                        </a:rPr>
                        <a:t>Lyons</a:t>
                      </a:r>
                    </a:p>
                  </a:txBody>
                  <a:tcPr marL="47676" marR="47676" marT="0" marB="0" anchor="ctr"/>
                </a:tc>
                <a:tc>
                  <a:txBody>
                    <a:bodyPr/>
                    <a:lstStyle/>
                    <a:p>
                      <a:pPr algn="ctr">
                        <a:lnSpc>
                          <a:spcPct val="100000"/>
                        </a:lnSpc>
                      </a:pPr>
                      <a:r>
                        <a:rPr lang="en-AU" sz="800" kern="1200" dirty="0">
                          <a:solidFill>
                            <a:schemeClr val="dk1"/>
                          </a:solidFill>
                          <a:effectLst/>
                          <a:latin typeface="+mn-lt"/>
                          <a:ea typeface="+mn-ea"/>
                          <a:cs typeface="+mn-cs"/>
                        </a:rPr>
                        <a:t>7026, 7027, 7030, 7119, 7120, 7140, 7171, 7172, 7173, 7174, 7175, 7176, 7177, 7178, 7179, 7180, 7182, 7183, 7184, 7185, 7186, 7187, 7190, 7209, 7210, 7211, 7212, 7213, 7214, 7215, 7216, 7270, 7275, 7276, 7291, 7292, 7300, 7301, 7302, 7303, 7304, 7305, 7306, 7307</a:t>
                      </a:r>
                    </a:p>
                  </a:txBody>
                  <a:tcPr marL="47676" marR="47676" marT="0" marB="0" anchor="ctr"/>
                </a:tc>
                <a:extLst>
                  <a:ext uri="{0D108BD9-81ED-4DB2-BD59-A6C34878D82A}">
                    <a16:rowId xmlns:a16="http://schemas.microsoft.com/office/drawing/2014/main" val="418774295"/>
                  </a:ext>
                </a:extLst>
              </a:tr>
              <a:tr h="251711">
                <a:tc rowSpan="4">
                  <a:txBody>
                    <a:bodyPr/>
                    <a:lstStyle/>
                    <a:p>
                      <a:pPr algn="l">
                        <a:lnSpc>
                          <a:spcPts val="1450"/>
                        </a:lnSpc>
                      </a:pPr>
                      <a:r>
                        <a:rPr lang="en-GB" sz="1200" dirty="0">
                          <a:solidFill>
                            <a:schemeClr val="bg1">
                              <a:lumMod val="65000"/>
                            </a:schemeClr>
                          </a:solidFill>
                          <a:effectLst/>
                        </a:rPr>
                        <a:t>Western Australia</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rowSpan="4">
                  <a:txBody>
                    <a:bodyPr/>
                    <a:lstStyle/>
                    <a:p>
                      <a:pPr algn="ctr">
                        <a:lnSpc>
                          <a:spcPts val="1450"/>
                        </a:lnSpc>
                      </a:pPr>
                      <a:r>
                        <a:rPr lang="en-AU" sz="1200" dirty="0">
                          <a:solidFill>
                            <a:schemeClr val="bg1">
                              <a:lumMod val="65000"/>
                            </a:schemeClr>
                          </a:solidFill>
                          <a:effectLst/>
                          <a:latin typeface="Calibri" panose="020F0502020204030204" pitchFamily="34" charset="0"/>
                          <a:ea typeface="Calibri" panose="020F0502020204030204" pitchFamily="34" charset="0"/>
                        </a:rPr>
                        <a:t>307</a:t>
                      </a:r>
                    </a:p>
                  </a:txBody>
                  <a:tcPr marL="47676" marR="47676" marT="0" marB="0" anchor="ctr"/>
                </a:tc>
                <a:tc>
                  <a:txBody>
                    <a:bodyPr/>
                    <a:lstStyle/>
                    <a:p>
                      <a:pPr algn="r">
                        <a:lnSpc>
                          <a:spcPts val="1450"/>
                        </a:lnSpc>
                      </a:pPr>
                      <a:r>
                        <a:rPr lang="en-GB" sz="1200" dirty="0">
                          <a:solidFill>
                            <a:schemeClr val="bg1">
                              <a:lumMod val="65000"/>
                            </a:schemeClr>
                          </a:solidFill>
                          <a:effectLst/>
                        </a:rPr>
                        <a:t>Hasluck</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6055 ,6056 ,6068 ,6069 ,6070 ,6071 ,6072 ,6073 ,6074 ,6076 ,6081 ,6082 ,6083 ,6556 ,6558</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314905644"/>
                  </a:ext>
                </a:extLst>
              </a:tr>
              <a:tr h="251711">
                <a:tc vMerge="1">
                  <a:txBody>
                    <a:bodyPr/>
                    <a:lstStyle/>
                    <a:p>
                      <a:endParaRPr lang="en-AU"/>
                    </a:p>
                  </a:txBody>
                  <a:tcPr/>
                </a:tc>
                <a:tc vMerge="1">
                  <a:txBody>
                    <a:bodyPr/>
                    <a:lstStyle/>
                    <a:p>
                      <a:endParaRPr lang="en-AU"/>
                    </a:p>
                  </a:txBody>
                  <a:tcPr/>
                </a:tc>
                <a:tc>
                  <a:txBody>
                    <a:bodyPr/>
                    <a:lstStyle/>
                    <a:p>
                      <a:pPr algn="r">
                        <a:lnSpc>
                          <a:spcPts val="1450"/>
                        </a:lnSpc>
                      </a:pPr>
                      <a:r>
                        <a:rPr lang="en-GB" sz="1200" dirty="0">
                          <a:solidFill>
                            <a:schemeClr val="bg1">
                              <a:lumMod val="65000"/>
                            </a:schemeClr>
                          </a:solidFill>
                          <a:effectLst/>
                        </a:rPr>
                        <a:t>Pearce</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6030 ,6031 ,6032 ,6033 ,6034 ,6035 ,6036 ,6037 ,6038 ,6065 ,6077 ,6078 ,6079</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577869382"/>
                  </a:ext>
                </a:extLst>
              </a:tr>
              <a:tr h="251711">
                <a:tc vMerge="1">
                  <a:txBody>
                    <a:bodyPr/>
                    <a:lstStyle/>
                    <a:p>
                      <a:endParaRPr lang="en-AU"/>
                    </a:p>
                  </a:txBody>
                  <a:tcPr/>
                </a:tc>
                <a:tc vMerge="1">
                  <a:txBody>
                    <a:bodyPr/>
                    <a:lstStyle/>
                    <a:p>
                      <a:endParaRPr lang="en-AU"/>
                    </a:p>
                  </a:txBody>
                  <a:tcPr/>
                </a:tc>
                <a:tc>
                  <a:txBody>
                    <a:bodyPr/>
                    <a:lstStyle/>
                    <a:p>
                      <a:pPr algn="r">
                        <a:lnSpc>
                          <a:spcPts val="1450"/>
                        </a:lnSpc>
                      </a:pPr>
                      <a:r>
                        <a:rPr lang="en-GB" sz="1200" dirty="0">
                          <a:solidFill>
                            <a:schemeClr val="bg1">
                              <a:lumMod val="65000"/>
                            </a:schemeClr>
                          </a:solidFill>
                          <a:effectLst/>
                        </a:rPr>
                        <a:t>Swan</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6057 ,6058 ,6100 ,6101 ,6102 ,6103 ,6104 ,6105 ,6106 ,6107 ,6151 ,6152</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3314664979"/>
                  </a:ext>
                </a:extLst>
              </a:tr>
              <a:tr h="189046">
                <a:tc vMerge="1">
                  <a:txBody>
                    <a:bodyPr/>
                    <a:lstStyle/>
                    <a:p>
                      <a:endParaRPr lang="en-AU"/>
                    </a:p>
                  </a:txBody>
                  <a:tcPr/>
                </a:tc>
                <a:tc vMerge="1">
                  <a:txBody>
                    <a:bodyPr/>
                    <a:lstStyle/>
                    <a:p>
                      <a:endParaRPr lang="en-AU"/>
                    </a:p>
                  </a:txBody>
                  <a:tcPr/>
                </a:tc>
                <a:tc>
                  <a:txBody>
                    <a:bodyPr/>
                    <a:lstStyle/>
                    <a:p>
                      <a:pPr algn="r">
                        <a:lnSpc>
                          <a:spcPts val="1450"/>
                        </a:lnSpc>
                      </a:pPr>
                      <a:r>
                        <a:rPr lang="en-GB" sz="1200" dirty="0">
                          <a:solidFill>
                            <a:schemeClr val="bg1">
                              <a:lumMod val="65000"/>
                            </a:schemeClr>
                          </a:solidFill>
                          <a:effectLst/>
                        </a:rPr>
                        <a:t>Tangney</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6147 ,6148 ,6149 ,6150 ,6153 ,6154 ,6155 ,6156</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2322773724"/>
                  </a:ext>
                </a:extLst>
              </a:tr>
              <a:tr h="503423">
                <a:tc rowSpan="4">
                  <a:txBody>
                    <a:bodyPr/>
                    <a:lstStyle/>
                    <a:p>
                      <a:pPr algn="l">
                        <a:lnSpc>
                          <a:spcPts val="1450"/>
                        </a:lnSpc>
                      </a:pPr>
                      <a:r>
                        <a:rPr lang="en-GB" sz="1200" dirty="0">
                          <a:solidFill>
                            <a:schemeClr val="bg1">
                              <a:lumMod val="65000"/>
                            </a:schemeClr>
                          </a:solidFill>
                          <a:effectLst/>
                        </a:rPr>
                        <a:t>Regional Queensland</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rowSpan="4">
                  <a:txBody>
                    <a:bodyPr/>
                    <a:lstStyle/>
                    <a:p>
                      <a:pPr algn="ctr">
                        <a:lnSpc>
                          <a:spcPts val="1450"/>
                        </a:lnSpc>
                      </a:pPr>
                      <a:r>
                        <a:rPr lang="en-AU" sz="1200" dirty="0">
                          <a:solidFill>
                            <a:schemeClr val="bg1">
                              <a:lumMod val="65000"/>
                            </a:schemeClr>
                          </a:solidFill>
                          <a:effectLst/>
                          <a:latin typeface="Calibri" panose="020F0502020204030204" pitchFamily="34" charset="0"/>
                          <a:ea typeface="Calibri" panose="020F0502020204030204" pitchFamily="34" charset="0"/>
                        </a:rPr>
                        <a:t>304</a:t>
                      </a:r>
                    </a:p>
                  </a:txBody>
                  <a:tcPr marL="47676" marR="47676" marT="0" marB="0" anchor="ctr"/>
                </a:tc>
                <a:tc>
                  <a:txBody>
                    <a:bodyPr/>
                    <a:lstStyle/>
                    <a:p>
                      <a:pPr algn="r">
                        <a:lnSpc>
                          <a:spcPts val="1450"/>
                        </a:lnSpc>
                      </a:pPr>
                      <a:r>
                        <a:rPr lang="en-GB" sz="1200" dirty="0">
                          <a:solidFill>
                            <a:schemeClr val="bg1">
                              <a:lumMod val="65000"/>
                            </a:schemeClr>
                          </a:solidFill>
                          <a:effectLst/>
                        </a:rPr>
                        <a:t>Capricornia</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4700 ,4701 ,4703 ,4704 ,4705 ,4706 ,4707 ,4710 ,4711 ,4721 ,4737 ,4738 ,4739 ,4741 ,4742 ,4743 ,4744 ,4745 ,4746 ,4751 ,4753 ,4754 ,4756 ,4757 ,4804</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4182885282"/>
                  </a:ext>
                </a:extLst>
              </a:tr>
              <a:tr h="629279">
                <a:tc vMerge="1">
                  <a:txBody>
                    <a:bodyPr/>
                    <a:lstStyle/>
                    <a:p>
                      <a:endParaRPr lang="en-AU"/>
                    </a:p>
                  </a:txBody>
                  <a:tcPr/>
                </a:tc>
                <a:tc vMerge="1">
                  <a:txBody>
                    <a:bodyPr/>
                    <a:lstStyle/>
                    <a:p>
                      <a:endParaRPr lang="en-AU"/>
                    </a:p>
                  </a:txBody>
                  <a:tcPr/>
                </a:tc>
                <a:tc>
                  <a:txBody>
                    <a:bodyPr/>
                    <a:lstStyle/>
                    <a:p>
                      <a:pPr algn="r">
                        <a:lnSpc>
                          <a:spcPts val="1450"/>
                        </a:lnSpc>
                      </a:pPr>
                      <a:r>
                        <a:rPr lang="en-GB" sz="1200" dirty="0">
                          <a:solidFill>
                            <a:schemeClr val="bg1">
                              <a:lumMod val="65000"/>
                            </a:schemeClr>
                          </a:solidFill>
                          <a:effectLst/>
                        </a:rPr>
                        <a:t>Flynn</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4420 ,4606 ,4608 ,4611 ,4612 ,4613 ,4621 ,4625 ,4626 ,4627 ,4630 ,4671 ,4673 ,4674 ,4676 ,4677 ,4678 ,4680 ,4694 ,4695 ,4697 ,4699 ,4702 ,4709 ,4712 ,4713 ,4714 ,4715 ,4716 ,4717 ,4718 ,4719 ,4720 ,4722 ,4723</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3392373639"/>
                  </a:ext>
                </a:extLst>
              </a:tr>
              <a:tr h="251711">
                <a:tc vMerge="1">
                  <a:txBody>
                    <a:bodyPr/>
                    <a:lstStyle/>
                    <a:p>
                      <a:endParaRPr lang="en-AU"/>
                    </a:p>
                  </a:txBody>
                  <a:tcPr/>
                </a:tc>
                <a:tc vMerge="1">
                  <a:txBody>
                    <a:bodyPr/>
                    <a:lstStyle/>
                    <a:p>
                      <a:endParaRPr lang="en-AU"/>
                    </a:p>
                  </a:txBody>
                  <a:tcPr/>
                </a:tc>
                <a:tc>
                  <a:txBody>
                    <a:bodyPr/>
                    <a:lstStyle/>
                    <a:p>
                      <a:pPr algn="r">
                        <a:lnSpc>
                          <a:spcPts val="1450"/>
                        </a:lnSpc>
                      </a:pPr>
                      <a:r>
                        <a:rPr lang="en-GB" sz="1200" dirty="0">
                          <a:solidFill>
                            <a:schemeClr val="bg1">
                              <a:lumMod val="65000"/>
                            </a:schemeClr>
                          </a:solidFill>
                          <a:effectLst/>
                        </a:rPr>
                        <a:t>Leichhardt</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4868 ,4870 ,4873 ,4874 ,4875 ,4876 ,4877 ,4878 ,4879 ,4881 ,4892 ,4895</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3906414058"/>
                  </a:ext>
                </a:extLst>
              </a:tr>
              <a:tr h="251711">
                <a:tc vMerge="1">
                  <a:txBody>
                    <a:bodyPr/>
                    <a:lstStyle/>
                    <a:p>
                      <a:endParaRPr lang="en-AU"/>
                    </a:p>
                  </a:txBody>
                  <a:tcPr/>
                </a:tc>
                <a:tc vMerge="1">
                  <a:txBody>
                    <a:bodyPr/>
                    <a:lstStyle/>
                    <a:p>
                      <a:endParaRPr lang="en-AU"/>
                    </a:p>
                  </a:txBody>
                  <a:tcPr/>
                </a:tc>
                <a:tc>
                  <a:txBody>
                    <a:bodyPr/>
                    <a:lstStyle/>
                    <a:p>
                      <a:pPr algn="r">
                        <a:lnSpc>
                          <a:spcPts val="1450"/>
                        </a:lnSpc>
                      </a:pPr>
                      <a:r>
                        <a:rPr lang="en-GB" sz="1200" dirty="0">
                          <a:solidFill>
                            <a:schemeClr val="bg1">
                              <a:lumMod val="65000"/>
                            </a:schemeClr>
                          </a:solidFill>
                          <a:effectLst/>
                        </a:rPr>
                        <a:t>Longman</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4504 ,4505 ,4506 ,4507 ,4510 ,4511 ,4512 ,4514 ,4516</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2588125603"/>
                  </a:ext>
                </a:extLst>
              </a:tr>
              <a:tr h="251711">
                <a:tc rowSpan="4">
                  <a:txBody>
                    <a:bodyPr/>
                    <a:lstStyle/>
                    <a:p>
                      <a:pPr algn="l">
                        <a:lnSpc>
                          <a:spcPts val="1450"/>
                        </a:lnSpc>
                      </a:pPr>
                      <a:r>
                        <a:rPr lang="en-GB" sz="1200" dirty="0">
                          <a:solidFill>
                            <a:schemeClr val="bg1">
                              <a:lumMod val="65000"/>
                            </a:schemeClr>
                          </a:solidFill>
                          <a:effectLst/>
                        </a:rPr>
                        <a:t> </a:t>
                      </a:r>
                      <a:endParaRPr lang="en-AU" sz="1200" dirty="0">
                        <a:solidFill>
                          <a:schemeClr val="bg1">
                            <a:lumMod val="65000"/>
                          </a:schemeClr>
                        </a:solidFill>
                        <a:effectLst/>
                      </a:endParaRPr>
                    </a:p>
                    <a:p>
                      <a:pPr algn="l">
                        <a:lnSpc>
                          <a:spcPts val="1450"/>
                        </a:lnSpc>
                      </a:pPr>
                      <a:r>
                        <a:rPr lang="en-GB" sz="1200" dirty="0">
                          <a:solidFill>
                            <a:schemeClr val="bg1">
                              <a:lumMod val="65000"/>
                            </a:schemeClr>
                          </a:solidFill>
                          <a:effectLst/>
                        </a:rPr>
                        <a:t>Metro Queensland</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rowSpan="4">
                  <a:txBody>
                    <a:bodyPr/>
                    <a:lstStyle/>
                    <a:p>
                      <a:pPr algn="ctr">
                        <a:lnSpc>
                          <a:spcPts val="1450"/>
                        </a:lnSpc>
                      </a:pPr>
                      <a:r>
                        <a:rPr lang="en-AU" sz="1200" dirty="0">
                          <a:solidFill>
                            <a:schemeClr val="bg1">
                              <a:lumMod val="65000"/>
                            </a:schemeClr>
                          </a:solidFill>
                          <a:effectLst/>
                          <a:latin typeface="Calibri" panose="020F0502020204030204" pitchFamily="34" charset="0"/>
                          <a:ea typeface="Calibri" panose="020F0502020204030204" pitchFamily="34" charset="0"/>
                        </a:rPr>
                        <a:t>303</a:t>
                      </a:r>
                    </a:p>
                  </a:txBody>
                  <a:tcPr marL="47676" marR="47676" marT="0" marB="0" anchor="ctr"/>
                </a:tc>
                <a:tc>
                  <a:txBody>
                    <a:bodyPr/>
                    <a:lstStyle/>
                    <a:p>
                      <a:pPr algn="r">
                        <a:lnSpc>
                          <a:spcPts val="1450"/>
                        </a:lnSpc>
                      </a:pPr>
                      <a:r>
                        <a:rPr lang="en-GB" sz="1200" dirty="0">
                          <a:solidFill>
                            <a:schemeClr val="bg1">
                              <a:lumMod val="65000"/>
                            </a:schemeClr>
                          </a:solidFill>
                          <a:effectLst/>
                        </a:rPr>
                        <a:t>Brisbane</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4000 ,4005 ,4006 ,4007 ,4010 ,4011 ,4030 ,4051 ,4059 ,4060 ,4064</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3226001899"/>
                  </a:ext>
                </a:extLst>
              </a:tr>
              <a:tr h="251711">
                <a:tc vMerge="1">
                  <a:txBody>
                    <a:bodyPr/>
                    <a:lstStyle/>
                    <a:p>
                      <a:endParaRPr lang="en-AU"/>
                    </a:p>
                  </a:txBody>
                  <a:tcPr/>
                </a:tc>
                <a:tc vMerge="1">
                  <a:txBody>
                    <a:bodyPr/>
                    <a:lstStyle/>
                    <a:p>
                      <a:endParaRPr lang="en-AU"/>
                    </a:p>
                  </a:txBody>
                  <a:tcPr/>
                </a:tc>
                <a:tc>
                  <a:txBody>
                    <a:bodyPr/>
                    <a:lstStyle/>
                    <a:p>
                      <a:pPr algn="r">
                        <a:lnSpc>
                          <a:spcPts val="1450"/>
                        </a:lnSpc>
                      </a:pPr>
                      <a:r>
                        <a:rPr lang="en-GB" sz="1200" dirty="0">
                          <a:solidFill>
                            <a:schemeClr val="bg1">
                              <a:lumMod val="65000"/>
                            </a:schemeClr>
                          </a:solidFill>
                          <a:effectLst/>
                        </a:rPr>
                        <a:t>Griffith</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4101 ,4102 ,4120 ,4121 ,4151 ,4152 ,4169 ,4170 ,4171</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602708156"/>
                  </a:ext>
                </a:extLst>
              </a:tr>
              <a:tr h="251711">
                <a:tc vMerge="1">
                  <a:txBody>
                    <a:bodyPr/>
                    <a:lstStyle/>
                    <a:p>
                      <a:endParaRPr lang="en-AU"/>
                    </a:p>
                  </a:txBody>
                  <a:tcPr/>
                </a:tc>
                <a:tc vMerge="1">
                  <a:txBody>
                    <a:bodyPr/>
                    <a:lstStyle/>
                    <a:p>
                      <a:endParaRPr lang="en-AU"/>
                    </a:p>
                  </a:txBody>
                  <a:tcPr/>
                </a:tc>
                <a:tc>
                  <a:txBody>
                    <a:bodyPr/>
                    <a:lstStyle/>
                    <a:p>
                      <a:pPr algn="r">
                        <a:lnSpc>
                          <a:spcPts val="1450"/>
                        </a:lnSpc>
                      </a:pPr>
                      <a:r>
                        <a:rPr lang="en-GB" sz="1200" dirty="0">
                          <a:solidFill>
                            <a:schemeClr val="bg1">
                              <a:lumMod val="65000"/>
                            </a:schemeClr>
                          </a:solidFill>
                          <a:effectLst/>
                        </a:rPr>
                        <a:t>Ryan</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4054 ,4055 ,4061 ,4065 ,4066 ,4067 ,4068 ,4069 ,4070</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3157355215"/>
                  </a:ext>
                </a:extLst>
              </a:tr>
              <a:tr h="251711">
                <a:tc vMerge="1">
                  <a:txBody>
                    <a:bodyPr/>
                    <a:lstStyle/>
                    <a:p>
                      <a:endParaRPr lang="en-AU"/>
                    </a:p>
                  </a:txBody>
                  <a:tcPr/>
                </a:tc>
                <a:tc vMerge="1">
                  <a:txBody>
                    <a:bodyPr/>
                    <a:lstStyle/>
                    <a:p>
                      <a:endParaRPr lang="en-AU"/>
                    </a:p>
                  </a:txBody>
                  <a:tcPr/>
                </a:tc>
                <a:tc>
                  <a:txBody>
                    <a:bodyPr/>
                    <a:lstStyle/>
                    <a:p>
                      <a:pPr algn="r">
                        <a:lnSpc>
                          <a:spcPts val="1450"/>
                        </a:lnSpc>
                      </a:pPr>
                      <a:r>
                        <a:rPr lang="en-GB" sz="1200" dirty="0">
                          <a:solidFill>
                            <a:schemeClr val="bg1">
                              <a:lumMod val="65000"/>
                            </a:schemeClr>
                          </a:solidFill>
                          <a:effectLst/>
                        </a:rPr>
                        <a:t>Blair</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ct val="100000"/>
                        </a:lnSpc>
                      </a:pPr>
                      <a:r>
                        <a:rPr lang="en-GB" sz="800" dirty="0">
                          <a:solidFill>
                            <a:schemeClr val="bg1">
                              <a:lumMod val="65000"/>
                            </a:schemeClr>
                          </a:solidFill>
                          <a:effectLst/>
                        </a:rPr>
                        <a:t>4301 ,4303 ,4304 ,4305 ,4306 ,4311 ,4312 ,4313 ,4314 ,4340 ,4346 ,4515</a:t>
                      </a:r>
                      <a:endParaRPr lang="en-AU" sz="10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extLst>
                  <a:ext uri="{0D108BD9-81ED-4DB2-BD59-A6C34878D82A}">
                    <a16:rowId xmlns:a16="http://schemas.microsoft.com/office/drawing/2014/main" val="1453545443"/>
                  </a:ext>
                </a:extLst>
              </a:tr>
              <a:tr h="219881">
                <a:tc>
                  <a:txBody>
                    <a:bodyPr/>
                    <a:lstStyle/>
                    <a:p>
                      <a:pPr algn="l">
                        <a:lnSpc>
                          <a:spcPts val="1450"/>
                        </a:lnSpc>
                      </a:pPr>
                      <a:r>
                        <a:rPr lang="en-GB" sz="1200" dirty="0">
                          <a:solidFill>
                            <a:schemeClr val="bg1">
                              <a:lumMod val="65000"/>
                            </a:schemeClr>
                          </a:solidFill>
                          <a:effectLst/>
                        </a:rPr>
                        <a:t>TOTAL</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a:txBody>
                    <a:bodyPr/>
                    <a:lstStyle/>
                    <a:p>
                      <a:pPr algn="ctr">
                        <a:lnSpc>
                          <a:spcPts val="1450"/>
                        </a:lnSpc>
                      </a:pPr>
                      <a:r>
                        <a:rPr lang="en-GB" sz="1200" dirty="0">
                          <a:solidFill>
                            <a:schemeClr val="bg1">
                              <a:lumMod val="65000"/>
                            </a:schemeClr>
                          </a:solidFill>
                          <a:effectLst/>
                        </a:rPr>
                        <a:t>1,216</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gridSpan="2">
                  <a:txBody>
                    <a:bodyPr/>
                    <a:lstStyle/>
                    <a:p>
                      <a:pPr algn="ctr">
                        <a:lnSpc>
                          <a:spcPts val="1450"/>
                        </a:lnSpc>
                      </a:pPr>
                      <a:r>
                        <a:rPr lang="en-GB" sz="1200" dirty="0">
                          <a:solidFill>
                            <a:schemeClr val="bg1">
                              <a:lumMod val="65000"/>
                            </a:schemeClr>
                          </a:solidFill>
                          <a:effectLst/>
                        </a:rPr>
                        <a:t> </a:t>
                      </a:r>
                      <a:endParaRPr lang="en-AU" sz="1200" dirty="0">
                        <a:solidFill>
                          <a:schemeClr val="bg1">
                            <a:lumMod val="65000"/>
                          </a:schemeClr>
                        </a:solidFill>
                        <a:effectLst/>
                        <a:latin typeface="Calibri" panose="020F0502020204030204" pitchFamily="34" charset="0"/>
                        <a:ea typeface="Calibri" panose="020F0502020204030204" pitchFamily="34" charset="0"/>
                      </a:endParaRPr>
                    </a:p>
                  </a:txBody>
                  <a:tcPr marL="47676" marR="47676" marT="0" marB="0" anchor="ctr"/>
                </a:tc>
                <a:tc hMerge="1">
                  <a:txBody>
                    <a:bodyPr/>
                    <a:lstStyle/>
                    <a:p>
                      <a:endParaRPr lang="en-AU"/>
                    </a:p>
                  </a:txBody>
                  <a:tcPr/>
                </a:tc>
                <a:extLst>
                  <a:ext uri="{0D108BD9-81ED-4DB2-BD59-A6C34878D82A}">
                    <a16:rowId xmlns:a16="http://schemas.microsoft.com/office/drawing/2014/main" val="2609409871"/>
                  </a:ext>
                </a:extLst>
              </a:tr>
            </a:tbl>
          </a:graphicData>
        </a:graphic>
      </p:graphicFrame>
      <p:graphicFrame>
        <p:nvGraphicFramePr>
          <p:cNvPr id="6" name="Table 5">
            <a:extLst>
              <a:ext uri="{FF2B5EF4-FFF2-40B4-BE49-F238E27FC236}">
                <a16:creationId xmlns:a16="http://schemas.microsoft.com/office/drawing/2014/main" id="{F46F520F-B8C7-B9AC-FF7D-ACC1B9B8FEF5}"/>
              </a:ext>
            </a:extLst>
          </p:cNvPr>
          <p:cNvGraphicFramePr>
            <a:graphicFrameLocks noGrp="1"/>
          </p:cNvGraphicFramePr>
          <p:nvPr>
            <p:extLst>
              <p:ext uri="{D42A27DB-BD31-4B8C-83A1-F6EECF244321}">
                <p14:modId xmlns:p14="http://schemas.microsoft.com/office/powerpoint/2010/main" val="2203819014"/>
              </p:ext>
            </p:extLst>
          </p:nvPr>
        </p:nvGraphicFramePr>
        <p:xfrm>
          <a:off x="250212" y="1116503"/>
          <a:ext cx="6667824" cy="5537772"/>
        </p:xfrm>
        <a:graphic>
          <a:graphicData uri="http://schemas.openxmlformats.org/drawingml/2006/table">
            <a:tbl>
              <a:tblPr firstRow="1" bandRow="1">
                <a:tableStyleId>{5C22544A-7EE6-4342-B048-85BDC9FD1C3A}</a:tableStyleId>
              </a:tblPr>
              <a:tblGrid>
                <a:gridCol w="1529955">
                  <a:extLst>
                    <a:ext uri="{9D8B030D-6E8A-4147-A177-3AD203B41FA5}">
                      <a16:colId xmlns:a16="http://schemas.microsoft.com/office/drawing/2014/main" val="714231313"/>
                    </a:ext>
                  </a:extLst>
                </a:gridCol>
                <a:gridCol w="5137869">
                  <a:extLst>
                    <a:ext uri="{9D8B030D-6E8A-4147-A177-3AD203B41FA5}">
                      <a16:colId xmlns:a16="http://schemas.microsoft.com/office/drawing/2014/main" val="4194055244"/>
                    </a:ext>
                  </a:extLst>
                </a:gridCol>
              </a:tblGrid>
              <a:tr h="391568">
                <a:tc>
                  <a:txBody>
                    <a:bodyPr/>
                    <a:lstStyle/>
                    <a:p>
                      <a:r>
                        <a:rPr lang="en-AU" sz="1600" b="1" kern="1200" dirty="0">
                          <a:solidFill>
                            <a:srgbClr val="00ACED"/>
                          </a:solidFill>
                          <a:latin typeface="+mn-lt"/>
                          <a:ea typeface="+mn-ea"/>
                          <a:cs typeface="+mn-cs"/>
                        </a:rPr>
                        <a:t>Fieldwork dates:</a:t>
                      </a:r>
                    </a:p>
                  </a:txBody>
                  <a:tcPr anchor="ctr">
                    <a:lnB w="12700" cap="flat" cmpd="sng" algn="ctr">
                      <a:solidFill>
                        <a:srgbClr val="00ACED"/>
                      </a:solidFill>
                      <a:prstDash val="solid"/>
                      <a:round/>
                      <a:headEnd type="none" w="med" len="med"/>
                      <a:tailEnd type="none" w="med" len="med"/>
                    </a:lnB>
                    <a:solidFill>
                      <a:schemeClr val="bg1"/>
                    </a:solidFill>
                  </a:tcPr>
                </a:tc>
                <a:tc>
                  <a:txBody>
                    <a:bodyPr/>
                    <a:lstStyle/>
                    <a:p>
                      <a:pPr algn="just">
                        <a:lnSpc>
                          <a:spcPct val="150000"/>
                        </a:lnSpc>
                      </a:pPr>
                      <a:r>
                        <a:rPr lang="en-AU" sz="1050" b="0" kern="1200" dirty="0">
                          <a:solidFill>
                            <a:schemeClr val="tx1"/>
                          </a:solidFill>
                          <a:latin typeface="+mn-lt"/>
                          <a:ea typeface="Microsoft JhengHei" panose="020B0604030504040204" pitchFamily="34" charset="-120"/>
                          <a:cs typeface="Times New Roman" panose="02020603050405020304" pitchFamily="18" charset="0"/>
                        </a:rPr>
                        <a:t>Wednesday 18</a:t>
                      </a:r>
                      <a:r>
                        <a:rPr lang="en-AU" sz="1050" b="0" kern="1200" baseline="30000" dirty="0">
                          <a:solidFill>
                            <a:schemeClr val="tx1"/>
                          </a:solidFill>
                          <a:latin typeface="+mn-lt"/>
                          <a:ea typeface="Microsoft JhengHei" panose="020B0604030504040204" pitchFamily="34" charset="-120"/>
                          <a:cs typeface="Times New Roman" panose="02020603050405020304" pitchFamily="18" charset="0"/>
                        </a:rPr>
                        <a:t>th</a:t>
                      </a:r>
                      <a:r>
                        <a:rPr lang="en-AU" sz="1050" b="0" kern="1200" dirty="0">
                          <a:solidFill>
                            <a:schemeClr val="tx1"/>
                          </a:solidFill>
                          <a:latin typeface="+mn-lt"/>
                          <a:ea typeface="Microsoft JhengHei" panose="020B0604030504040204" pitchFamily="34" charset="-120"/>
                          <a:cs typeface="Times New Roman" panose="02020603050405020304" pitchFamily="18" charset="0"/>
                        </a:rPr>
                        <a:t> October to Friday 27</a:t>
                      </a:r>
                      <a:r>
                        <a:rPr lang="en-AU" sz="1050" b="0" kern="1200" baseline="30000" dirty="0">
                          <a:solidFill>
                            <a:schemeClr val="tx1"/>
                          </a:solidFill>
                          <a:latin typeface="+mn-lt"/>
                          <a:ea typeface="Microsoft JhengHei" panose="020B0604030504040204" pitchFamily="34" charset="-120"/>
                          <a:cs typeface="Times New Roman" panose="02020603050405020304" pitchFamily="18" charset="0"/>
                        </a:rPr>
                        <a:t>th</a:t>
                      </a:r>
                      <a:r>
                        <a:rPr lang="en-AU" sz="1050" b="0" kern="1200" dirty="0">
                          <a:solidFill>
                            <a:schemeClr val="tx1"/>
                          </a:solidFill>
                          <a:latin typeface="+mn-lt"/>
                          <a:ea typeface="Microsoft JhengHei" panose="020B0604030504040204" pitchFamily="34" charset="-120"/>
                          <a:cs typeface="Times New Roman" panose="02020603050405020304" pitchFamily="18" charset="0"/>
                        </a:rPr>
                        <a:t> October 2023</a:t>
                      </a:r>
                    </a:p>
                  </a:txBody>
                  <a:tcPr anchor="ctr">
                    <a:lnB w="12700" cap="flat" cmpd="sng" algn="ctr">
                      <a:solidFill>
                        <a:srgbClr val="00ACED"/>
                      </a:solidFill>
                      <a:prstDash val="solid"/>
                      <a:round/>
                      <a:headEnd type="none" w="med" len="med"/>
                      <a:tailEnd type="none" w="med" len="med"/>
                    </a:lnB>
                    <a:solidFill>
                      <a:schemeClr val="bg1"/>
                    </a:solidFill>
                  </a:tcPr>
                </a:tc>
                <a:extLst>
                  <a:ext uri="{0D108BD9-81ED-4DB2-BD59-A6C34878D82A}">
                    <a16:rowId xmlns:a16="http://schemas.microsoft.com/office/drawing/2014/main" val="3161432019"/>
                  </a:ext>
                </a:extLst>
              </a:tr>
              <a:tr h="226697">
                <a:tc>
                  <a:txBody>
                    <a:bodyPr/>
                    <a:lstStyle/>
                    <a:p>
                      <a:r>
                        <a:rPr lang="en-AU" sz="1600" b="1" kern="1200" dirty="0">
                          <a:solidFill>
                            <a:srgbClr val="00ACED"/>
                          </a:solidFill>
                          <a:latin typeface="+mn-lt"/>
                          <a:ea typeface="+mn-ea"/>
                          <a:cs typeface="+mn-cs"/>
                        </a:rPr>
                        <a:t>Sample size:</a:t>
                      </a:r>
                    </a:p>
                  </a:txBody>
                  <a:tcPr anchor="ctr">
                    <a:lnT w="12700" cap="flat" cmpd="sng" algn="ctr">
                      <a:solidFill>
                        <a:srgbClr val="00ACED"/>
                      </a:solidFill>
                      <a:prstDash val="solid"/>
                      <a:round/>
                      <a:headEnd type="none" w="med" len="med"/>
                      <a:tailEnd type="none" w="med" len="med"/>
                    </a:lnT>
                    <a:lnB w="12700" cap="flat" cmpd="sng" algn="ctr">
                      <a:solidFill>
                        <a:srgbClr val="00ACED"/>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AU" sz="1050" b="1" kern="1200" dirty="0">
                          <a:solidFill>
                            <a:schemeClr val="tx1"/>
                          </a:solidFill>
                          <a:latin typeface="+mn-lt"/>
                          <a:ea typeface="Microsoft JhengHei" panose="020B0604030504040204" pitchFamily="34" charset="-120"/>
                          <a:cs typeface="Times New Roman" panose="02020603050405020304" pitchFamily="18" charset="0"/>
                        </a:rPr>
                        <a:t>n=302 in Tasmanian electorates of Bass, Braddon and Lyons are shown in this report</a:t>
                      </a:r>
                    </a:p>
                    <a:p>
                      <a:pPr marL="0" marR="0" lvl="0" indent="0" algn="just" defTabSz="914400" rtl="0" eaLnBrk="1" fontAlgn="auto" latinLnBrk="0" hangingPunct="1">
                        <a:lnSpc>
                          <a:spcPct val="150000"/>
                        </a:lnSpc>
                        <a:spcBef>
                          <a:spcPts val="0"/>
                        </a:spcBef>
                        <a:spcAft>
                          <a:spcPts val="0"/>
                        </a:spcAft>
                        <a:buClrTx/>
                        <a:buSzTx/>
                        <a:buFontTx/>
                        <a:buNone/>
                        <a:tabLst/>
                        <a:defRPr/>
                      </a:pPr>
                      <a:r>
                        <a:rPr lang="en-AU" sz="1050" b="0" kern="1200" dirty="0">
                          <a:solidFill>
                            <a:schemeClr val="tx1"/>
                          </a:solidFill>
                          <a:latin typeface="+mn-lt"/>
                          <a:ea typeface="Microsoft JhengHei" panose="020B0604030504040204" pitchFamily="34" charset="-120"/>
                          <a:cs typeface="Times New Roman" panose="02020603050405020304" pitchFamily="18" charset="0"/>
                        </a:rPr>
                        <a:t>n=1,216 Overall</a:t>
                      </a:r>
                    </a:p>
                  </a:txBody>
                  <a:tcPr anchor="ctr">
                    <a:lnT w="12700" cap="flat" cmpd="sng" algn="ctr">
                      <a:solidFill>
                        <a:srgbClr val="00ACED"/>
                      </a:solidFill>
                      <a:prstDash val="solid"/>
                      <a:round/>
                      <a:headEnd type="none" w="med" len="med"/>
                      <a:tailEnd type="none" w="med" len="med"/>
                    </a:lnT>
                    <a:lnB w="12700" cap="flat" cmpd="sng" algn="ctr">
                      <a:solidFill>
                        <a:srgbClr val="00ACED"/>
                      </a:solidFill>
                      <a:prstDash val="solid"/>
                      <a:round/>
                      <a:headEnd type="none" w="med" len="med"/>
                      <a:tailEnd type="none" w="med" len="med"/>
                    </a:lnB>
                    <a:solidFill>
                      <a:schemeClr val="bg1"/>
                    </a:solidFill>
                  </a:tcPr>
                </a:tc>
                <a:extLst>
                  <a:ext uri="{0D108BD9-81ED-4DB2-BD59-A6C34878D82A}">
                    <a16:rowId xmlns:a16="http://schemas.microsoft.com/office/drawing/2014/main" val="3609577485"/>
                  </a:ext>
                </a:extLst>
              </a:tr>
              <a:tr h="2102103">
                <a:tc>
                  <a:txBody>
                    <a:bodyPr/>
                    <a:lstStyle/>
                    <a:p>
                      <a:pPr marL="0" algn="l" defTabSz="914400" rtl="0" eaLnBrk="1" latinLnBrk="0" hangingPunct="1"/>
                      <a:r>
                        <a:rPr lang="en-AU" sz="1600" b="1" kern="1200" dirty="0">
                          <a:solidFill>
                            <a:srgbClr val="00ACED"/>
                          </a:solidFill>
                          <a:latin typeface="+mn-lt"/>
                          <a:ea typeface="+mn-ea"/>
                          <a:cs typeface="+mn-cs"/>
                        </a:rPr>
                        <a:t>Criteria:</a:t>
                      </a:r>
                    </a:p>
                  </a:txBody>
                  <a:tcPr anchor="ctr">
                    <a:lnT w="12700" cap="flat" cmpd="sng" algn="ctr">
                      <a:solidFill>
                        <a:srgbClr val="00ACED"/>
                      </a:solidFill>
                      <a:prstDash val="solid"/>
                      <a:round/>
                      <a:headEnd type="none" w="med" len="med"/>
                      <a:tailEnd type="none" w="med" len="med"/>
                    </a:lnT>
                    <a:lnB w="12700" cap="flat" cmpd="sng" algn="ctr">
                      <a:solidFill>
                        <a:srgbClr val="00ACED"/>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lang="en-AU" altLang="en-US" sz="1050" dirty="0" bmk="">
                          <a:solidFill>
                            <a:schemeClr val="tx1"/>
                          </a:solidFill>
                          <a:cs typeface="Arial" panose="020B0604020202020204" pitchFamily="34" charset="0"/>
                        </a:rPr>
                        <a:t>The target population is all residents aged over 18 within eligible postcodes and divisions shown on in the table opposite.</a:t>
                      </a:r>
                    </a:p>
                    <a:p>
                      <a:pPr marL="0" marR="0" lvl="0" indent="0" algn="l" defTabSz="914400" rtl="0" eaLnBrk="0" fontAlgn="base" latinLnBrk="0" hangingPunct="0">
                        <a:lnSpc>
                          <a:spcPct val="100000"/>
                        </a:lnSpc>
                        <a:spcBef>
                          <a:spcPct val="0"/>
                        </a:spcBef>
                        <a:spcAft>
                          <a:spcPts val="600"/>
                        </a:spcAft>
                        <a:buClrTx/>
                        <a:buSzTx/>
                        <a:buFontTx/>
                        <a:buNone/>
                        <a:tabLst/>
                        <a:defRPr/>
                      </a:pPr>
                      <a:r>
                        <a:rPr lang="en-AU" altLang="en-US" sz="1050" dirty="0" bmk="">
                          <a:solidFill>
                            <a:schemeClr val="tx1"/>
                          </a:solidFill>
                          <a:cs typeface="Arial" panose="020B0604020202020204" pitchFamily="34" charset="0"/>
                        </a:rPr>
                        <a:t>The survey consisted of an online survey with average length of 10mins. Participants were recruited through online panels with hosting and recruitment managed by Qualtrics.</a:t>
                      </a:r>
                    </a:p>
                    <a:p>
                      <a:pPr marL="0" marR="0" lvl="0" indent="0" algn="l" defTabSz="914400" rtl="0" eaLnBrk="0" fontAlgn="base" latinLnBrk="0" hangingPunct="0">
                        <a:lnSpc>
                          <a:spcPct val="100000"/>
                        </a:lnSpc>
                        <a:spcBef>
                          <a:spcPct val="0"/>
                        </a:spcBef>
                        <a:spcAft>
                          <a:spcPts val="600"/>
                        </a:spcAft>
                        <a:buClrTx/>
                        <a:buSzTx/>
                        <a:buFontTx/>
                        <a:buNone/>
                        <a:tabLst/>
                      </a:pPr>
                      <a:r>
                        <a:rPr lang="en-AU" altLang="en-US" sz="1050" dirty="0" bmk="">
                          <a:solidFill>
                            <a:schemeClr val="tx1"/>
                          </a:solidFill>
                          <a:cs typeface="Arial" panose="020B0604020202020204" pitchFamily="34" charset="0"/>
                        </a:rPr>
                        <a:t>Quotas were applied for location, age and sex.</a:t>
                      </a:r>
                    </a:p>
                    <a:p>
                      <a:pPr marL="0" marR="0" lvl="0" indent="0" algn="l" defTabSz="914400" rtl="0" eaLnBrk="0" fontAlgn="base" latinLnBrk="0" hangingPunct="0">
                        <a:lnSpc>
                          <a:spcPct val="100000"/>
                        </a:lnSpc>
                        <a:spcBef>
                          <a:spcPct val="0"/>
                        </a:spcBef>
                        <a:spcAft>
                          <a:spcPts val="600"/>
                        </a:spcAft>
                        <a:buClrTx/>
                        <a:buSzTx/>
                        <a:buFontTx/>
                        <a:buNone/>
                        <a:tabLst/>
                      </a:pPr>
                      <a:r>
                        <a:rPr lang="en-US" sz="1050" dirty="0"/>
                        <a:t>Weighting was applied to the survey dataset to more accurately reflect the target population, using rim weighting (or raking). The data set was weighted to match population data from the Australian Bureau of Statistics’ Census 2021 for age and sex within each of the state samples.</a:t>
                      </a:r>
                    </a:p>
                    <a:p>
                      <a:pPr marL="0" marR="0" lvl="0" indent="0" algn="l" defTabSz="914400" rtl="0" eaLnBrk="0" fontAlgn="base" latinLnBrk="0" hangingPunct="0">
                        <a:lnSpc>
                          <a:spcPct val="100000"/>
                        </a:lnSpc>
                        <a:spcBef>
                          <a:spcPct val="0"/>
                        </a:spcBef>
                        <a:spcAft>
                          <a:spcPts val="600"/>
                        </a:spcAft>
                        <a:buClrTx/>
                        <a:buSzTx/>
                        <a:buFontTx/>
                        <a:buNone/>
                        <a:tabLst/>
                        <a:defRPr/>
                      </a:pPr>
                      <a:r>
                        <a:rPr lang="en-US" sz="1050" b="1" dirty="0"/>
                        <a:t>TASMANIA: Weighting efficiency was 84% for Tasmania sample, which gives an effective sample size of 255. The maximal margin of error at this effective sample size is ±6.1% (95% confidence level).</a:t>
                      </a:r>
                    </a:p>
                    <a:p>
                      <a:pPr marL="0" marR="0" lvl="0" indent="0" algn="l" defTabSz="914400" rtl="0" eaLnBrk="0" fontAlgn="base" latinLnBrk="0" hangingPunct="0">
                        <a:lnSpc>
                          <a:spcPct val="100000"/>
                        </a:lnSpc>
                        <a:spcBef>
                          <a:spcPct val="0"/>
                        </a:spcBef>
                        <a:spcAft>
                          <a:spcPts val="600"/>
                        </a:spcAft>
                        <a:buClrTx/>
                        <a:buSzTx/>
                        <a:buFontTx/>
                        <a:buNone/>
                        <a:tabLst/>
                      </a:pPr>
                      <a:r>
                        <a:rPr lang="en-US" sz="1050" dirty="0"/>
                        <a:t>OVERALL: Weighting efficiency was 97% for the total sample size, which gives an effective sample size of 1,176. The maximal margin of error at this effective sample size is ±2.9% (95% confidence level).</a:t>
                      </a:r>
                    </a:p>
                    <a:p>
                      <a:pPr marL="0" marR="0" lvl="0" indent="0" algn="l" defTabSz="914400" rtl="0" eaLnBrk="0" fontAlgn="base" latinLnBrk="0" hangingPunct="0">
                        <a:lnSpc>
                          <a:spcPct val="100000"/>
                        </a:lnSpc>
                        <a:spcBef>
                          <a:spcPct val="0"/>
                        </a:spcBef>
                        <a:spcAft>
                          <a:spcPts val="600"/>
                        </a:spcAft>
                        <a:buClrTx/>
                        <a:buSzTx/>
                        <a:buFontTx/>
                        <a:buNone/>
                        <a:tabLst/>
                      </a:pPr>
                      <a:r>
                        <a:rPr lang="en-AU" altLang="en-US" sz="1050" dirty="0" bmk="">
                          <a:solidFill>
                            <a:schemeClr val="tx1"/>
                          </a:solidFill>
                          <a:cs typeface="Arial" panose="020B0604020202020204" pitchFamily="34" charset="0"/>
                        </a:rPr>
                        <a:t>Full questionnaire </a:t>
                      </a:r>
                      <a:r>
                        <a:rPr lang="en-AU" altLang="en-US" sz="1050" kern="1200" dirty="0" bmk="">
                          <a:solidFill>
                            <a:schemeClr val="tx1"/>
                          </a:solidFill>
                          <a:latin typeface="+mn-lt"/>
                          <a:ea typeface="+mn-ea"/>
                          <a:cs typeface="Arial" panose="020B0604020202020204" pitchFamily="34" charset="0"/>
                        </a:rPr>
                        <a:t>text can be made available upon request.</a:t>
                      </a:r>
                    </a:p>
                    <a:p>
                      <a:pPr marL="0" marR="0" lvl="0" indent="0" algn="l" defTabSz="914400" rtl="0" eaLnBrk="0" fontAlgn="base" latinLnBrk="0" hangingPunct="0">
                        <a:lnSpc>
                          <a:spcPct val="100000"/>
                        </a:lnSpc>
                        <a:spcBef>
                          <a:spcPct val="0"/>
                        </a:spcBef>
                        <a:spcAft>
                          <a:spcPts val="600"/>
                        </a:spcAft>
                        <a:buClrTx/>
                        <a:buSzTx/>
                        <a:buFontTx/>
                        <a:buNone/>
                        <a:tabLst/>
                      </a:pPr>
                      <a:r>
                        <a:rPr lang="en-AU" sz="1050" kern="1200" dirty="0" bmk="">
                          <a:solidFill>
                            <a:schemeClr val="tx1"/>
                          </a:solidFill>
                          <a:latin typeface="+mn-lt"/>
                          <a:ea typeface="+mn-ea"/>
                          <a:cs typeface="Arial" panose="020B0604020202020204" pitchFamily="34" charset="0"/>
                        </a:rPr>
                        <a:t>Note that due to rounding, not all tables necessarily total 100% and subtotals may also vary.</a:t>
                      </a:r>
                      <a:endParaRPr lang="en-AU" altLang="en-US" sz="1050" kern="1200" dirty="0" bmk="">
                        <a:solidFill>
                          <a:schemeClr val="tx1"/>
                        </a:solidFill>
                        <a:latin typeface="+mn-lt"/>
                        <a:ea typeface="+mn-ea"/>
                        <a:cs typeface="Arial" panose="020B0604020202020204" pitchFamily="34" charset="0"/>
                      </a:endParaRPr>
                    </a:p>
                  </a:txBody>
                  <a:tcPr anchor="ctr">
                    <a:lnT w="12700" cap="flat" cmpd="sng" algn="ctr">
                      <a:solidFill>
                        <a:srgbClr val="00ACED"/>
                      </a:solidFill>
                      <a:prstDash val="solid"/>
                      <a:round/>
                      <a:headEnd type="none" w="med" len="med"/>
                      <a:tailEnd type="none" w="med" len="med"/>
                    </a:lnT>
                    <a:lnB w="12700" cap="flat" cmpd="sng" algn="ctr">
                      <a:solidFill>
                        <a:srgbClr val="00ACED"/>
                      </a:solidFill>
                      <a:prstDash val="solid"/>
                      <a:round/>
                      <a:headEnd type="none" w="med" len="med"/>
                      <a:tailEnd type="none" w="med" len="med"/>
                    </a:lnB>
                    <a:solidFill>
                      <a:schemeClr val="bg1"/>
                    </a:solidFill>
                  </a:tcPr>
                </a:tc>
                <a:extLst>
                  <a:ext uri="{0D108BD9-81ED-4DB2-BD59-A6C34878D82A}">
                    <a16:rowId xmlns:a16="http://schemas.microsoft.com/office/drawing/2014/main" val="3867473182"/>
                  </a:ext>
                </a:extLst>
              </a:tr>
              <a:tr h="226697">
                <a:tc>
                  <a:txBody>
                    <a:bodyPr/>
                    <a:lstStyle/>
                    <a:p>
                      <a:r>
                        <a:rPr lang="en-AU" sz="1600" b="1" kern="1200" dirty="0">
                          <a:solidFill>
                            <a:srgbClr val="00ACED"/>
                          </a:solidFill>
                          <a:latin typeface="+mn-lt"/>
                          <a:ea typeface="+mn-ea"/>
                          <a:cs typeface="+mn-cs"/>
                        </a:rPr>
                        <a:t>Prepared by:</a:t>
                      </a:r>
                    </a:p>
                  </a:txBody>
                  <a:tcPr anchor="ctr">
                    <a:lnT w="12700" cap="flat" cmpd="sng" algn="ctr">
                      <a:solidFill>
                        <a:srgbClr val="00ACED"/>
                      </a:solidFill>
                      <a:prstDash val="solid"/>
                      <a:round/>
                      <a:headEnd type="none" w="med" len="med"/>
                      <a:tailEnd type="none" w="med" len="med"/>
                    </a:lnT>
                    <a:lnB w="12700" cap="flat" cmpd="sng" algn="ctr">
                      <a:solidFill>
                        <a:srgbClr val="00ACED"/>
                      </a:solidFill>
                      <a:prstDash val="solid"/>
                      <a:round/>
                      <a:headEnd type="none" w="med" len="med"/>
                      <a:tailEnd type="none" w="med" len="med"/>
                    </a:lnB>
                    <a:solidFill>
                      <a:schemeClr val="bg1"/>
                    </a:solidFill>
                  </a:tcPr>
                </a:tc>
                <a:tc>
                  <a:txBody>
                    <a:bodyPr/>
                    <a:lstStyle/>
                    <a:p>
                      <a:pPr algn="just"/>
                      <a:r>
                        <a:rPr lang="en-AU" sz="1050" b="0" kern="1200" dirty="0">
                          <a:solidFill>
                            <a:schemeClr val="tx1"/>
                          </a:solidFill>
                          <a:latin typeface="+mn-lt"/>
                          <a:ea typeface="Microsoft JhengHei" panose="020B0604030504040204" pitchFamily="34" charset="-120"/>
                          <a:cs typeface="Times New Roman" panose="02020603050405020304" pitchFamily="18" charset="0"/>
                        </a:rPr>
                        <a:t>Essential Research</a:t>
                      </a:r>
                    </a:p>
                  </a:txBody>
                  <a:tcPr anchor="ctr">
                    <a:lnT w="12700" cap="flat" cmpd="sng" algn="ctr">
                      <a:solidFill>
                        <a:srgbClr val="00ACED"/>
                      </a:solidFill>
                      <a:prstDash val="solid"/>
                      <a:round/>
                      <a:headEnd type="none" w="med" len="med"/>
                      <a:tailEnd type="none" w="med" len="med"/>
                    </a:lnT>
                    <a:lnB w="12700" cap="flat" cmpd="sng" algn="ctr">
                      <a:solidFill>
                        <a:srgbClr val="00ACED"/>
                      </a:solidFill>
                      <a:prstDash val="solid"/>
                      <a:round/>
                      <a:headEnd type="none" w="med" len="med"/>
                      <a:tailEnd type="none" w="med" len="med"/>
                    </a:lnB>
                    <a:solidFill>
                      <a:schemeClr val="bg1"/>
                    </a:solidFill>
                  </a:tcPr>
                </a:tc>
                <a:extLst>
                  <a:ext uri="{0D108BD9-81ED-4DB2-BD59-A6C34878D82A}">
                    <a16:rowId xmlns:a16="http://schemas.microsoft.com/office/drawing/2014/main" val="2589025632"/>
                  </a:ext>
                </a:extLst>
              </a:tr>
              <a:tr h="515221">
                <a:tc>
                  <a:txBody>
                    <a:bodyPr/>
                    <a:lstStyle/>
                    <a:p>
                      <a:endParaRPr lang="en-AU" sz="1600" dirty="0">
                        <a:latin typeface="+mn-lt"/>
                      </a:endParaRPr>
                    </a:p>
                  </a:txBody>
                  <a:tcPr anchor="ctr">
                    <a:lnT w="12700" cap="flat" cmpd="sng" algn="ctr">
                      <a:solidFill>
                        <a:srgbClr val="00ACED"/>
                      </a:solidFill>
                      <a:prstDash val="solid"/>
                      <a:round/>
                      <a:headEnd type="none" w="med" len="med"/>
                      <a:tailEnd type="none" w="med" len="med"/>
                    </a:lnT>
                    <a:lnB w="12700" cap="flat" cmpd="sng" algn="ctr">
                      <a:solidFill>
                        <a:srgbClr val="00ACED"/>
                      </a:solidFill>
                      <a:prstDash val="solid"/>
                      <a:round/>
                      <a:headEnd type="none" w="med" len="med"/>
                      <a:tailEnd type="none" w="med" len="med"/>
                    </a:lnB>
                    <a:solidFill>
                      <a:schemeClr val="bg1"/>
                    </a:solidFill>
                  </a:tcPr>
                </a:tc>
                <a:tc>
                  <a:txBody>
                    <a:bodyPr/>
                    <a:lstStyle/>
                    <a:p>
                      <a:pPr algn="just"/>
                      <a:r>
                        <a:rPr lang="en-AU" sz="1050" kern="1200" dirty="0">
                          <a:solidFill>
                            <a:schemeClr val="tx1"/>
                          </a:solidFill>
                          <a:latin typeface="+mn-lt"/>
                          <a:ea typeface="Microsoft JhengHei" panose="020B0604030504040204" pitchFamily="34" charset="-120"/>
                          <a:cs typeface="Times New Roman" panose="02020603050405020304" pitchFamily="18" charset="0"/>
                        </a:rPr>
                        <a:t>Our researchers are members of the Research Society.</a:t>
                      </a:r>
                    </a:p>
                    <a:p>
                      <a:pPr algn="l"/>
                      <a:r>
                        <a:rPr lang="en-US" sz="1050" kern="1200" dirty="0">
                          <a:solidFill>
                            <a:schemeClr val="tx1"/>
                          </a:solidFill>
                          <a:latin typeface="+mn-lt"/>
                          <a:ea typeface="Microsoft JhengHei" panose="020B0604030504040204" pitchFamily="34" charset="-120"/>
                          <a:cs typeface="Times New Roman" panose="02020603050405020304" pitchFamily="18" charset="0"/>
                        </a:rPr>
                        <a:t>The research was undertaken in compliance with the Australian Polling Council Quality Mark standards which can be viewed here: </a:t>
                      </a:r>
                      <a:r>
                        <a:rPr lang="en-US" sz="1050" kern="1200" dirty="0">
                          <a:solidFill>
                            <a:schemeClr val="tx1"/>
                          </a:solidFill>
                          <a:latin typeface="+mn-lt"/>
                          <a:ea typeface="Microsoft JhengHei" panose="020B0604030504040204" pitchFamily="34" charset="-120"/>
                          <a:cs typeface="Times New Roman" panose="02020603050405020304" pitchFamily="18" charset="0"/>
                          <a:hlinkClick r:id="rId2"/>
                        </a:rPr>
                        <a:t>https://www.australianpollingcouncil.com/</a:t>
                      </a:r>
                      <a:endParaRPr lang="en-US" sz="1050" kern="1200" dirty="0">
                        <a:solidFill>
                          <a:schemeClr val="tx1"/>
                        </a:solidFill>
                        <a:latin typeface="+mn-lt"/>
                        <a:ea typeface="Microsoft JhengHei" panose="020B0604030504040204" pitchFamily="34" charset="-120"/>
                        <a:cs typeface="Times New Roman" panose="02020603050405020304" pitchFamily="18" charset="0"/>
                      </a:endParaRPr>
                    </a:p>
                  </a:txBody>
                  <a:tcPr anchor="ctr">
                    <a:lnT w="12700" cap="flat" cmpd="sng" algn="ctr">
                      <a:solidFill>
                        <a:srgbClr val="00ACED"/>
                      </a:solidFill>
                      <a:prstDash val="solid"/>
                      <a:round/>
                      <a:headEnd type="none" w="med" len="med"/>
                      <a:tailEnd type="none" w="med" len="med"/>
                    </a:lnT>
                    <a:lnB w="12700" cap="flat" cmpd="sng" algn="ctr">
                      <a:solidFill>
                        <a:srgbClr val="00ACED"/>
                      </a:solidFill>
                      <a:prstDash val="solid"/>
                      <a:round/>
                      <a:headEnd type="none" w="med" len="med"/>
                      <a:tailEnd type="none" w="med" len="med"/>
                    </a:lnB>
                    <a:solidFill>
                      <a:schemeClr val="bg1"/>
                    </a:solidFill>
                  </a:tcPr>
                </a:tc>
                <a:extLst>
                  <a:ext uri="{0D108BD9-81ED-4DB2-BD59-A6C34878D82A}">
                    <a16:rowId xmlns:a16="http://schemas.microsoft.com/office/drawing/2014/main" val="2575534870"/>
                  </a:ext>
                </a:extLst>
              </a:tr>
            </a:tbl>
          </a:graphicData>
        </a:graphic>
      </p:graphicFrame>
      <p:pic>
        <p:nvPicPr>
          <p:cNvPr id="7" name="Picture 2" descr="Australia’s peak body for research rebrands to The Research Society ...">
            <a:extLst>
              <a:ext uri="{FF2B5EF4-FFF2-40B4-BE49-F238E27FC236}">
                <a16:creationId xmlns:a16="http://schemas.microsoft.com/office/drawing/2014/main" id="{E1ACDCF6-E449-D409-64C5-B771E36A7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68" y="6152443"/>
            <a:ext cx="544114" cy="2134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ustralian Polling Council">
            <a:extLst>
              <a:ext uri="{FF2B5EF4-FFF2-40B4-BE49-F238E27FC236}">
                <a16:creationId xmlns:a16="http://schemas.microsoft.com/office/drawing/2014/main" id="{3FE52CF6-AC77-544C-A411-0678BB3F4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68" y="6390891"/>
            <a:ext cx="1160680" cy="22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8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FC93-8D7D-12E9-80DF-22448DC3ABED}"/>
              </a:ext>
            </a:extLst>
          </p:cNvPr>
          <p:cNvSpPr>
            <a:spLocks noGrp="1"/>
          </p:cNvSpPr>
          <p:nvPr>
            <p:ph type="title"/>
          </p:nvPr>
        </p:nvSpPr>
        <p:spPr>
          <a:xfrm>
            <a:off x="618067" y="598808"/>
            <a:ext cx="9415567" cy="387798"/>
          </a:xfrm>
        </p:spPr>
        <p:txBody>
          <a:bodyPr/>
          <a:lstStyle/>
          <a:p>
            <a:r>
              <a:rPr lang="en-AU" dirty="0"/>
              <a:t>Large businesses are considered to have too much power.</a:t>
            </a:r>
          </a:p>
        </p:txBody>
      </p:sp>
      <p:graphicFrame>
        <p:nvGraphicFramePr>
          <p:cNvPr id="7" name="Content Placeholder 6">
            <a:extLst>
              <a:ext uri="{FF2B5EF4-FFF2-40B4-BE49-F238E27FC236}">
                <a16:creationId xmlns:a16="http://schemas.microsoft.com/office/drawing/2014/main" id="{7F98F60C-DEA9-7045-A63B-014188D9B246}"/>
              </a:ext>
            </a:extLst>
          </p:cNvPr>
          <p:cNvGraphicFramePr>
            <a:graphicFrameLocks noGrp="1"/>
          </p:cNvGraphicFramePr>
          <p:nvPr>
            <p:ph idx="1"/>
            <p:extLst>
              <p:ext uri="{D42A27DB-BD31-4B8C-83A1-F6EECF244321}">
                <p14:modId xmlns:p14="http://schemas.microsoft.com/office/powerpoint/2010/main" val="2202361561"/>
              </p:ext>
            </p:extLst>
          </p:nvPr>
        </p:nvGraphicFramePr>
        <p:xfrm>
          <a:off x="617538" y="1500188"/>
          <a:ext cx="10955337" cy="424973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0D3AD66E-C88B-EC12-9C20-CF4BA47D39C6}"/>
              </a:ext>
            </a:extLst>
          </p:cNvPr>
          <p:cNvSpPr>
            <a:spLocks noGrp="1"/>
          </p:cNvSpPr>
          <p:nvPr>
            <p:ph type="ftr" sz="quarter" idx="11"/>
          </p:nvPr>
        </p:nvSpPr>
        <p:spPr/>
        <p:txBody>
          <a:bodyPr/>
          <a:lstStyle/>
          <a:p>
            <a:endParaRPr lang="en-AU" noProof="0" dirty="0"/>
          </a:p>
        </p:txBody>
      </p:sp>
      <p:sp>
        <p:nvSpPr>
          <p:cNvPr id="8" name="TextBox 7">
            <a:extLst>
              <a:ext uri="{FF2B5EF4-FFF2-40B4-BE49-F238E27FC236}">
                <a16:creationId xmlns:a16="http://schemas.microsoft.com/office/drawing/2014/main" id="{4BEE26B6-6A20-4736-F944-173DB1D1A7B4}"/>
              </a:ext>
            </a:extLst>
          </p:cNvPr>
          <p:cNvSpPr txBox="1"/>
          <p:nvPr/>
        </p:nvSpPr>
        <p:spPr>
          <a:xfrm>
            <a:off x="617537" y="1108075"/>
            <a:ext cx="8637299" cy="584775"/>
          </a:xfrm>
          <a:prstGeom prst="rect">
            <a:avLst/>
          </a:prstGeom>
          <a:noFill/>
        </p:spPr>
        <p:txBody>
          <a:bodyPr wrap="square">
            <a:spAutoFit/>
          </a:bodyPr>
          <a:lstStyle/>
          <a:p>
            <a:r>
              <a:rPr lang="en-US" sz="1600" i="1" dirty="0">
                <a:solidFill>
                  <a:schemeClr val="bg2">
                    <a:lumMod val="50000"/>
                  </a:schemeClr>
                </a:solidFill>
              </a:rPr>
              <a:t>In Australia, do the following groups or organisations have too much power, about the right amount, or not enough power? %</a:t>
            </a:r>
            <a:endParaRPr lang="en-AU" sz="1600" i="1" dirty="0">
              <a:solidFill>
                <a:schemeClr val="bg2">
                  <a:lumMod val="50000"/>
                </a:schemeClr>
              </a:solidFill>
            </a:endParaRPr>
          </a:p>
        </p:txBody>
      </p:sp>
    </p:spTree>
    <p:extLst>
      <p:ext uri="{BB962C8B-B14F-4D97-AF65-F5344CB8AC3E}">
        <p14:creationId xmlns:p14="http://schemas.microsoft.com/office/powerpoint/2010/main" val="317396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E07B-8948-BC55-0651-F6BF06F13A4B}"/>
              </a:ext>
            </a:extLst>
          </p:cNvPr>
          <p:cNvSpPr>
            <a:spLocks noGrp="1"/>
          </p:cNvSpPr>
          <p:nvPr>
            <p:ph type="title"/>
          </p:nvPr>
        </p:nvSpPr>
        <p:spPr>
          <a:xfrm>
            <a:off x="618067" y="404909"/>
            <a:ext cx="9415567" cy="775597"/>
          </a:xfrm>
        </p:spPr>
        <p:txBody>
          <a:bodyPr/>
          <a:lstStyle/>
          <a:p>
            <a:r>
              <a:rPr lang="en-AU" dirty="0"/>
              <a:t>Profiteering and global pressures are considered the main drivers of cost-of-living increases.</a:t>
            </a:r>
          </a:p>
        </p:txBody>
      </p:sp>
      <p:graphicFrame>
        <p:nvGraphicFramePr>
          <p:cNvPr id="7" name="Content Placeholder 6">
            <a:extLst>
              <a:ext uri="{FF2B5EF4-FFF2-40B4-BE49-F238E27FC236}">
                <a16:creationId xmlns:a16="http://schemas.microsoft.com/office/drawing/2014/main" id="{4A2FDEA3-2A1B-5FF6-ED02-6064072F6E89}"/>
              </a:ext>
            </a:extLst>
          </p:cNvPr>
          <p:cNvGraphicFramePr>
            <a:graphicFrameLocks noGrp="1"/>
          </p:cNvGraphicFramePr>
          <p:nvPr>
            <p:ph idx="1"/>
            <p:extLst>
              <p:ext uri="{D42A27DB-BD31-4B8C-83A1-F6EECF244321}">
                <p14:modId xmlns:p14="http://schemas.microsoft.com/office/powerpoint/2010/main" val="2375064531"/>
              </p:ext>
            </p:extLst>
          </p:nvPr>
        </p:nvGraphicFramePr>
        <p:xfrm>
          <a:off x="617538" y="2142565"/>
          <a:ext cx="10955337" cy="360736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B3DF9BD6-60B4-E29F-E157-87CA50C03FF8}"/>
              </a:ext>
            </a:extLst>
          </p:cNvPr>
          <p:cNvSpPr>
            <a:spLocks noGrp="1"/>
          </p:cNvSpPr>
          <p:nvPr>
            <p:ph type="ftr" sz="quarter" idx="11"/>
          </p:nvPr>
        </p:nvSpPr>
        <p:spPr/>
        <p:txBody>
          <a:bodyPr/>
          <a:lstStyle/>
          <a:p>
            <a:endParaRPr lang="en-AU" noProof="0" dirty="0"/>
          </a:p>
        </p:txBody>
      </p:sp>
      <p:sp>
        <p:nvSpPr>
          <p:cNvPr id="8" name="TextBox 7">
            <a:extLst>
              <a:ext uri="{FF2B5EF4-FFF2-40B4-BE49-F238E27FC236}">
                <a16:creationId xmlns:a16="http://schemas.microsoft.com/office/drawing/2014/main" id="{1E29D51F-E90E-99A7-8646-BEBDF453A7A9}"/>
              </a:ext>
            </a:extLst>
          </p:cNvPr>
          <p:cNvSpPr txBox="1"/>
          <p:nvPr/>
        </p:nvSpPr>
        <p:spPr>
          <a:xfrm>
            <a:off x="617538" y="1224267"/>
            <a:ext cx="10798323" cy="338554"/>
          </a:xfrm>
          <a:prstGeom prst="rect">
            <a:avLst/>
          </a:prstGeom>
          <a:noFill/>
        </p:spPr>
        <p:txBody>
          <a:bodyPr wrap="square">
            <a:spAutoFit/>
          </a:bodyPr>
          <a:lstStyle/>
          <a:p>
            <a:r>
              <a:rPr lang="en-US" sz="1600" i="1" dirty="0">
                <a:solidFill>
                  <a:schemeClr val="bg2">
                    <a:lumMod val="50000"/>
                  </a:schemeClr>
                </a:solidFill>
              </a:rPr>
              <a:t>Which of the following do you think is making the greater contribution to recent cost of living increases? %</a:t>
            </a:r>
            <a:endParaRPr lang="en-AU" sz="1600" i="1" dirty="0">
              <a:solidFill>
                <a:schemeClr val="bg2">
                  <a:lumMod val="50000"/>
                </a:schemeClr>
              </a:solidFill>
            </a:endParaRPr>
          </a:p>
        </p:txBody>
      </p:sp>
    </p:spTree>
    <p:extLst>
      <p:ext uri="{BB962C8B-B14F-4D97-AF65-F5344CB8AC3E}">
        <p14:creationId xmlns:p14="http://schemas.microsoft.com/office/powerpoint/2010/main" val="322984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70ED50-4727-E2A0-48F7-0DBC163D9187}"/>
              </a:ext>
            </a:extLst>
          </p:cNvPr>
          <p:cNvSpPr>
            <a:spLocks noGrp="1"/>
          </p:cNvSpPr>
          <p:nvPr>
            <p:ph type="ctrTitle"/>
          </p:nvPr>
        </p:nvSpPr>
        <p:spPr/>
        <p:txBody>
          <a:bodyPr/>
          <a:lstStyle/>
          <a:p>
            <a:r>
              <a:rPr lang="en-AU" dirty="0"/>
              <a:t>Wage theft &amp; Labour hire</a:t>
            </a:r>
          </a:p>
        </p:txBody>
      </p:sp>
      <p:sp>
        <p:nvSpPr>
          <p:cNvPr id="4" name="Footer Placeholder 3">
            <a:extLst>
              <a:ext uri="{FF2B5EF4-FFF2-40B4-BE49-F238E27FC236}">
                <a16:creationId xmlns:a16="http://schemas.microsoft.com/office/drawing/2014/main" id="{A1357F59-05F4-1C86-7620-95E1F99DD98D}"/>
              </a:ext>
            </a:extLst>
          </p:cNvPr>
          <p:cNvSpPr>
            <a:spLocks noGrp="1"/>
          </p:cNvSpPr>
          <p:nvPr>
            <p:ph type="ftr" sz="quarter" idx="3"/>
          </p:nvPr>
        </p:nvSpPr>
        <p:spPr/>
        <p:txBody>
          <a:bodyPr/>
          <a:lstStyle/>
          <a:p>
            <a:endParaRPr lang="en-AU" noProof="0" dirty="0"/>
          </a:p>
        </p:txBody>
      </p:sp>
    </p:spTree>
    <p:extLst>
      <p:ext uri="{BB962C8B-B14F-4D97-AF65-F5344CB8AC3E}">
        <p14:creationId xmlns:p14="http://schemas.microsoft.com/office/powerpoint/2010/main" val="226289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E07B-8948-BC55-0651-F6BF06F13A4B}"/>
              </a:ext>
            </a:extLst>
          </p:cNvPr>
          <p:cNvSpPr>
            <a:spLocks noGrp="1"/>
          </p:cNvSpPr>
          <p:nvPr>
            <p:ph type="title"/>
          </p:nvPr>
        </p:nvSpPr>
        <p:spPr>
          <a:xfrm>
            <a:off x="618067" y="598808"/>
            <a:ext cx="9415567" cy="387798"/>
          </a:xfrm>
        </p:spPr>
        <p:txBody>
          <a:bodyPr/>
          <a:lstStyle/>
          <a:p>
            <a:r>
              <a:rPr lang="en-AU" dirty="0"/>
              <a:t>There is strong support for addressing wage theft.</a:t>
            </a:r>
          </a:p>
        </p:txBody>
      </p:sp>
      <p:graphicFrame>
        <p:nvGraphicFramePr>
          <p:cNvPr id="7" name="Content Placeholder 6">
            <a:extLst>
              <a:ext uri="{FF2B5EF4-FFF2-40B4-BE49-F238E27FC236}">
                <a16:creationId xmlns:a16="http://schemas.microsoft.com/office/drawing/2014/main" id="{4A2FDEA3-2A1B-5FF6-ED02-6064072F6E89}"/>
              </a:ext>
            </a:extLst>
          </p:cNvPr>
          <p:cNvGraphicFramePr>
            <a:graphicFrameLocks noGrp="1"/>
          </p:cNvGraphicFramePr>
          <p:nvPr>
            <p:ph idx="1"/>
            <p:extLst>
              <p:ext uri="{D42A27DB-BD31-4B8C-83A1-F6EECF244321}">
                <p14:modId xmlns:p14="http://schemas.microsoft.com/office/powerpoint/2010/main" val="2133374401"/>
              </p:ext>
            </p:extLst>
          </p:nvPr>
        </p:nvGraphicFramePr>
        <p:xfrm>
          <a:off x="617538" y="2142565"/>
          <a:ext cx="10955337" cy="360736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B3DF9BD6-60B4-E29F-E157-87CA50C03FF8}"/>
              </a:ext>
            </a:extLst>
          </p:cNvPr>
          <p:cNvSpPr>
            <a:spLocks noGrp="1"/>
          </p:cNvSpPr>
          <p:nvPr>
            <p:ph type="ftr" sz="quarter" idx="11"/>
          </p:nvPr>
        </p:nvSpPr>
        <p:spPr/>
        <p:txBody>
          <a:bodyPr/>
          <a:lstStyle/>
          <a:p>
            <a:endParaRPr lang="en-AU" noProof="0" dirty="0"/>
          </a:p>
        </p:txBody>
      </p:sp>
      <p:sp>
        <p:nvSpPr>
          <p:cNvPr id="8" name="TextBox 7">
            <a:extLst>
              <a:ext uri="{FF2B5EF4-FFF2-40B4-BE49-F238E27FC236}">
                <a16:creationId xmlns:a16="http://schemas.microsoft.com/office/drawing/2014/main" id="{1E29D51F-E90E-99A7-8646-BEBDF453A7A9}"/>
              </a:ext>
            </a:extLst>
          </p:cNvPr>
          <p:cNvSpPr txBox="1"/>
          <p:nvPr/>
        </p:nvSpPr>
        <p:spPr>
          <a:xfrm>
            <a:off x="617538" y="1224267"/>
            <a:ext cx="10798323" cy="830997"/>
          </a:xfrm>
          <a:prstGeom prst="rect">
            <a:avLst/>
          </a:prstGeom>
          <a:noFill/>
        </p:spPr>
        <p:txBody>
          <a:bodyPr wrap="square">
            <a:spAutoFit/>
          </a:bodyPr>
          <a:lstStyle/>
          <a:p>
            <a:r>
              <a:rPr lang="en-US" sz="1600" i="1" dirty="0">
                <a:solidFill>
                  <a:schemeClr val="bg2">
                    <a:lumMod val="50000"/>
                  </a:schemeClr>
                </a:solidFill>
              </a:rPr>
              <a:t>Wage theft is when an employer deliberately withholds or underpays salary or other benefits (including withholding superannuation, overtime, or annual leave). To what extent do you support or oppose the Federal government changing work laws to make it more difficult for wage theft to occur? %</a:t>
            </a:r>
            <a:endParaRPr lang="en-AU" sz="1600" i="1" dirty="0">
              <a:solidFill>
                <a:schemeClr val="bg2">
                  <a:lumMod val="50000"/>
                </a:schemeClr>
              </a:solidFill>
            </a:endParaRPr>
          </a:p>
        </p:txBody>
      </p:sp>
    </p:spTree>
    <p:extLst>
      <p:ext uri="{BB962C8B-B14F-4D97-AF65-F5344CB8AC3E}">
        <p14:creationId xmlns:p14="http://schemas.microsoft.com/office/powerpoint/2010/main" val="108648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E07B-8948-BC55-0651-F6BF06F13A4B}"/>
              </a:ext>
            </a:extLst>
          </p:cNvPr>
          <p:cNvSpPr>
            <a:spLocks noGrp="1"/>
          </p:cNvSpPr>
          <p:nvPr>
            <p:ph type="title"/>
          </p:nvPr>
        </p:nvSpPr>
        <p:spPr>
          <a:xfrm>
            <a:off x="618067" y="404909"/>
            <a:ext cx="9415567" cy="775597"/>
          </a:xfrm>
        </p:spPr>
        <p:txBody>
          <a:bodyPr/>
          <a:lstStyle/>
          <a:p>
            <a:r>
              <a:rPr lang="en-AU" dirty="0"/>
              <a:t>There is strong agreement with “Same work, same pay” concept.</a:t>
            </a:r>
          </a:p>
        </p:txBody>
      </p:sp>
      <p:graphicFrame>
        <p:nvGraphicFramePr>
          <p:cNvPr id="7" name="Content Placeholder 6">
            <a:extLst>
              <a:ext uri="{FF2B5EF4-FFF2-40B4-BE49-F238E27FC236}">
                <a16:creationId xmlns:a16="http://schemas.microsoft.com/office/drawing/2014/main" id="{4A2FDEA3-2A1B-5FF6-ED02-6064072F6E89}"/>
              </a:ext>
            </a:extLst>
          </p:cNvPr>
          <p:cNvGraphicFramePr>
            <a:graphicFrameLocks noGrp="1"/>
          </p:cNvGraphicFramePr>
          <p:nvPr>
            <p:ph idx="1"/>
            <p:extLst>
              <p:ext uri="{D42A27DB-BD31-4B8C-83A1-F6EECF244321}">
                <p14:modId xmlns:p14="http://schemas.microsoft.com/office/powerpoint/2010/main" val="3593610035"/>
              </p:ext>
            </p:extLst>
          </p:nvPr>
        </p:nvGraphicFramePr>
        <p:xfrm>
          <a:off x="617538" y="2142565"/>
          <a:ext cx="10955337" cy="360736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B3DF9BD6-60B4-E29F-E157-87CA50C03FF8}"/>
              </a:ext>
            </a:extLst>
          </p:cNvPr>
          <p:cNvSpPr>
            <a:spLocks noGrp="1"/>
          </p:cNvSpPr>
          <p:nvPr>
            <p:ph type="ftr" sz="quarter" idx="11"/>
          </p:nvPr>
        </p:nvSpPr>
        <p:spPr/>
        <p:txBody>
          <a:bodyPr/>
          <a:lstStyle/>
          <a:p>
            <a:endParaRPr lang="en-AU" noProof="0" dirty="0"/>
          </a:p>
        </p:txBody>
      </p:sp>
      <p:sp>
        <p:nvSpPr>
          <p:cNvPr id="8" name="TextBox 7">
            <a:extLst>
              <a:ext uri="{FF2B5EF4-FFF2-40B4-BE49-F238E27FC236}">
                <a16:creationId xmlns:a16="http://schemas.microsoft.com/office/drawing/2014/main" id="{1E29D51F-E90E-99A7-8646-BEBDF453A7A9}"/>
              </a:ext>
            </a:extLst>
          </p:cNvPr>
          <p:cNvSpPr txBox="1"/>
          <p:nvPr/>
        </p:nvSpPr>
        <p:spPr>
          <a:xfrm>
            <a:off x="617538" y="1224267"/>
            <a:ext cx="10798323" cy="584775"/>
          </a:xfrm>
          <a:prstGeom prst="rect">
            <a:avLst/>
          </a:prstGeom>
          <a:noFill/>
        </p:spPr>
        <p:txBody>
          <a:bodyPr wrap="square">
            <a:spAutoFit/>
          </a:bodyPr>
          <a:lstStyle/>
          <a:p>
            <a:r>
              <a:rPr lang="en-US" sz="1600" i="1" dirty="0">
                <a:solidFill>
                  <a:schemeClr val="bg2">
                    <a:lumMod val="50000"/>
                  </a:schemeClr>
                </a:solidFill>
              </a:rPr>
              <a:t>To what extent do you agree or disagree that if you are working in the same role, doing the same job as a co-worker, you should expect to be paid the same wage, regardless of if you are a full-time employee or a labour hire worker? %</a:t>
            </a:r>
            <a:endParaRPr lang="en-AU" sz="1600" i="1" dirty="0">
              <a:solidFill>
                <a:schemeClr val="bg2">
                  <a:lumMod val="50000"/>
                </a:schemeClr>
              </a:solidFill>
            </a:endParaRPr>
          </a:p>
        </p:txBody>
      </p:sp>
    </p:spTree>
    <p:extLst>
      <p:ext uri="{BB962C8B-B14F-4D97-AF65-F5344CB8AC3E}">
        <p14:creationId xmlns:p14="http://schemas.microsoft.com/office/powerpoint/2010/main" val="238553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E07B-8948-BC55-0651-F6BF06F13A4B}"/>
              </a:ext>
            </a:extLst>
          </p:cNvPr>
          <p:cNvSpPr>
            <a:spLocks noGrp="1"/>
          </p:cNvSpPr>
          <p:nvPr>
            <p:ph type="title"/>
          </p:nvPr>
        </p:nvSpPr>
        <p:spPr>
          <a:xfrm>
            <a:off x="618067" y="404909"/>
            <a:ext cx="9415567" cy="775597"/>
          </a:xfrm>
        </p:spPr>
        <p:txBody>
          <a:bodyPr/>
          <a:lstStyle/>
          <a:p>
            <a:r>
              <a:rPr lang="en-AU" dirty="0"/>
              <a:t>Almost half of Tasmanian respondents believe that labour hire practices are unfair</a:t>
            </a:r>
          </a:p>
        </p:txBody>
      </p:sp>
      <p:graphicFrame>
        <p:nvGraphicFramePr>
          <p:cNvPr id="7" name="Content Placeholder 6">
            <a:extLst>
              <a:ext uri="{FF2B5EF4-FFF2-40B4-BE49-F238E27FC236}">
                <a16:creationId xmlns:a16="http://schemas.microsoft.com/office/drawing/2014/main" id="{4A2FDEA3-2A1B-5FF6-ED02-6064072F6E89}"/>
              </a:ext>
            </a:extLst>
          </p:cNvPr>
          <p:cNvGraphicFramePr>
            <a:graphicFrameLocks noGrp="1"/>
          </p:cNvGraphicFramePr>
          <p:nvPr>
            <p:ph idx="1"/>
            <p:extLst>
              <p:ext uri="{D42A27DB-BD31-4B8C-83A1-F6EECF244321}">
                <p14:modId xmlns:p14="http://schemas.microsoft.com/office/powerpoint/2010/main" val="2629568289"/>
              </p:ext>
            </p:extLst>
          </p:nvPr>
        </p:nvGraphicFramePr>
        <p:xfrm>
          <a:off x="617538" y="2142565"/>
          <a:ext cx="10955337" cy="360736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B3DF9BD6-60B4-E29F-E157-87CA50C03FF8}"/>
              </a:ext>
            </a:extLst>
          </p:cNvPr>
          <p:cNvSpPr>
            <a:spLocks noGrp="1"/>
          </p:cNvSpPr>
          <p:nvPr>
            <p:ph type="ftr" sz="quarter" idx="11"/>
          </p:nvPr>
        </p:nvSpPr>
        <p:spPr/>
        <p:txBody>
          <a:bodyPr/>
          <a:lstStyle/>
          <a:p>
            <a:endParaRPr lang="en-AU" noProof="0" dirty="0"/>
          </a:p>
        </p:txBody>
      </p:sp>
      <p:sp>
        <p:nvSpPr>
          <p:cNvPr id="8" name="TextBox 7">
            <a:extLst>
              <a:ext uri="{FF2B5EF4-FFF2-40B4-BE49-F238E27FC236}">
                <a16:creationId xmlns:a16="http://schemas.microsoft.com/office/drawing/2014/main" id="{1E29D51F-E90E-99A7-8646-BEBDF453A7A9}"/>
              </a:ext>
            </a:extLst>
          </p:cNvPr>
          <p:cNvSpPr txBox="1"/>
          <p:nvPr/>
        </p:nvSpPr>
        <p:spPr>
          <a:xfrm>
            <a:off x="617538" y="1224267"/>
            <a:ext cx="10798323" cy="830997"/>
          </a:xfrm>
          <a:prstGeom prst="rect">
            <a:avLst/>
          </a:prstGeom>
          <a:noFill/>
        </p:spPr>
        <p:txBody>
          <a:bodyPr wrap="square">
            <a:spAutoFit/>
          </a:bodyPr>
          <a:lstStyle/>
          <a:p>
            <a:r>
              <a:rPr lang="en-US" sz="1600" i="1" dirty="0">
                <a:solidFill>
                  <a:schemeClr val="bg2">
                    <a:lumMod val="50000"/>
                  </a:schemeClr>
                </a:solidFill>
              </a:rPr>
              <a:t>Labour hire is a type of contract where an employee is hired to work through an agency. The worker performs work for the host firm. The host firm pays the labour hire agency, and the labour hire agency then pays the worker. The labour hire worker is not entitled to the same employment benefits as a permanent employee. Which is closest to your view? %</a:t>
            </a:r>
            <a:endParaRPr lang="en-AU" sz="1600" i="1" dirty="0">
              <a:solidFill>
                <a:schemeClr val="bg2">
                  <a:lumMod val="50000"/>
                </a:schemeClr>
              </a:solidFill>
            </a:endParaRPr>
          </a:p>
        </p:txBody>
      </p:sp>
    </p:spTree>
    <p:extLst>
      <p:ext uri="{BB962C8B-B14F-4D97-AF65-F5344CB8AC3E}">
        <p14:creationId xmlns:p14="http://schemas.microsoft.com/office/powerpoint/2010/main" val="32510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0087-0C28-F2F3-E66E-D3D0E6182185}"/>
              </a:ext>
            </a:extLst>
          </p:cNvPr>
          <p:cNvSpPr>
            <a:spLocks noGrp="1"/>
          </p:cNvSpPr>
          <p:nvPr>
            <p:ph type="title"/>
          </p:nvPr>
        </p:nvSpPr>
        <p:spPr>
          <a:xfrm>
            <a:off x="618067" y="598808"/>
            <a:ext cx="9415567" cy="387798"/>
          </a:xfrm>
        </p:spPr>
        <p:txBody>
          <a:bodyPr/>
          <a:lstStyle/>
          <a:p>
            <a:r>
              <a:rPr lang="en-AU" dirty="0"/>
              <a:t>Support is highest in all states for protecting against wage theft.</a:t>
            </a:r>
          </a:p>
        </p:txBody>
      </p:sp>
      <p:graphicFrame>
        <p:nvGraphicFramePr>
          <p:cNvPr id="7" name="Content Placeholder 6">
            <a:extLst>
              <a:ext uri="{FF2B5EF4-FFF2-40B4-BE49-F238E27FC236}">
                <a16:creationId xmlns:a16="http://schemas.microsoft.com/office/drawing/2014/main" id="{436055BA-8959-FAB0-998B-E2E71D43D66D}"/>
              </a:ext>
            </a:extLst>
          </p:cNvPr>
          <p:cNvGraphicFramePr>
            <a:graphicFrameLocks noGrp="1"/>
          </p:cNvGraphicFramePr>
          <p:nvPr>
            <p:ph idx="1"/>
          </p:nvPr>
        </p:nvGraphicFramePr>
        <p:xfrm>
          <a:off x="617537" y="1791093"/>
          <a:ext cx="10955337" cy="44681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010E9083-B8A1-7D19-DC8C-03400CA87A5B}"/>
              </a:ext>
            </a:extLst>
          </p:cNvPr>
          <p:cNvSpPr>
            <a:spLocks noGrp="1"/>
          </p:cNvSpPr>
          <p:nvPr>
            <p:ph type="ftr" sz="quarter" idx="11"/>
          </p:nvPr>
        </p:nvSpPr>
        <p:spPr/>
        <p:txBody>
          <a:bodyPr/>
          <a:lstStyle/>
          <a:p>
            <a:endParaRPr lang="en-AU" noProof="0" dirty="0"/>
          </a:p>
        </p:txBody>
      </p:sp>
      <p:sp>
        <p:nvSpPr>
          <p:cNvPr id="3" name="TextBox 2">
            <a:extLst>
              <a:ext uri="{FF2B5EF4-FFF2-40B4-BE49-F238E27FC236}">
                <a16:creationId xmlns:a16="http://schemas.microsoft.com/office/drawing/2014/main" id="{195B9EDC-7845-EAD9-CA71-729A781963F6}"/>
              </a:ext>
            </a:extLst>
          </p:cNvPr>
          <p:cNvSpPr txBox="1"/>
          <p:nvPr/>
        </p:nvSpPr>
        <p:spPr>
          <a:xfrm>
            <a:off x="617537" y="1206318"/>
            <a:ext cx="10798323" cy="584775"/>
          </a:xfrm>
          <a:prstGeom prst="rect">
            <a:avLst/>
          </a:prstGeom>
          <a:noFill/>
        </p:spPr>
        <p:txBody>
          <a:bodyPr wrap="square">
            <a:spAutoFit/>
          </a:bodyPr>
          <a:lstStyle/>
          <a:p>
            <a:r>
              <a:rPr lang="en-US" sz="1600" i="1" dirty="0">
                <a:solidFill>
                  <a:schemeClr val="bg2">
                    <a:lumMod val="50000"/>
                  </a:schemeClr>
                </a:solidFill>
              </a:rPr>
              <a:t>Here is a list of things the government could do to help workers in Australia. For each of the following, please indicate if it’s…</a:t>
            </a:r>
            <a:endParaRPr lang="en-AU" sz="1600" i="1" dirty="0">
              <a:solidFill>
                <a:schemeClr val="bg2">
                  <a:lumMod val="50000"/>
                </a:schemeClr>
              </a:solidFill>
            </a:endParaRPr>
          </a:p>
          <a:p>
            <a:r>
              <a:rPr lang="en-US" sz="1600" i="1" dirty="0">
                <a:solidFill>
                  <a:schemeClr val="bg2">
                    <a:lumMod val="50000"/>
                  </a:schemeClr>
                </a:solidFill>
              </a:rPr>
              <a:t>% SOMETHING THAT WOULD MAKE A DIFFERENCE AND THAT THE GOVT SHOULD DO (Jul’23 results)</a:t>
            </a:r>
            <a:endParaRPr lang="en-AU" sz="1600" i="1" dirty="0">
              <a:solidFill>
                <a:schemeClr val="bg2">
                  <a:lumMod val="50000"/>
                </a:schemeClr>
              </a:solidFill>
            </a:endParaRPr>
          </a:p>
        </p:txBody>
      </p:sp>
    </p:spTree>
    <p:extLst>
      <p:ext uri="{BB962C8B-B14F-4D97-AF65-F5344CB8AC3E}">
        <p14:creationId xmlns:p14="http://schemas.microsoft.com/office/powerpoint/2010/main" val="1639879047"/>
      </p:ext>
    </p:extLst>
  </p:cSld>
  <p:clrMapOvr>
    <a:masterClrMapping/>
  </p:clrMapOvr>
</p:sld>
</file>

<file path=ppt/theme/theme1.xml><?xml version="1.0" encoding="utf-8"?>
<a:theme xmlns:a="http://schemas.openxmlformats.org/drawingml/2006/main" name="Essential Research">
  <a:themeElements>
    <a:clrScheme name="Essential Media PPT">
      <a:dk1>
        <a:srgbClr val="4E4E50"/>
      </a:dk1>
      <a:lt1>
        <a:sysClr val="window" lastClr="FFFFFF"/>
      </a:lt1>
      <a:dk2>
        <a:srgbClr val="4E4E50"/>
      </a:dk2>
      <a:lt2>
        <a:srgbClr val="F7F7F7"/>
      </a:lt2>
      <a:accent1>
        <a:srgbClr val="E2491A"/>
      </a:accent1>
      <a:accent2>
        <a:srgbClr val="4E4E50"/>
      </a:accent2>
      <a:accent3>
        <a:srgbClr val="DEDEDE"/>
      </a:accent3>
      <a:accent4>
        <a:srgbClr val="00ACED"/>
      </a:accent4>
      <a:accent5>
        <a:srgbClr val="005676"/>
      </a:accent5>
      <a:accent6>
        <a:srgbClr val="71240C"/>
      </a:accent6>
      <a:hlink>
        <a:srgbClr val="E2491A"/>
      </a:hlink>
      <a:folHlink>
        <a:srgbClr val="E2491A"/>
      </a:folHlink>
    </a:clrScheme>
    <a:fontScheme name="Essential Media 2">
      <a:majorFont>
        <a:latin typeface="Akzidenz Grotesk BE Medium"/>
        <a:ea typeface=""/>
        <a:cs typeface=""/>
      </a:majorFont>
      <a:minorFont>
        <a:latin typeface="Akzidenz Grotesk B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P 2343_May2021 Live online research report.potx" id="{361CB54E-B1E6-40FB-881A-1B329F05EAFA}" vid="{D053B808-E5D7-48F2-BEDE-F013A15828A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B562A8F0D5BD4297421BD1C2C60000" ma:contentTypeVersion="19" ma:contentTypeDescription="Create a new document." ma:contentTypeScope="" ma:versionID="ff6ca097cc65403b5e6a25063cdbd48a">
  <xsd:schema xmlns:xsd="http://www.w3.org/2001/XMLSchema" xmlns:xs="http://www.w3.org/2001/XMLSchema" xmlns:p="http://schemas.microsoft.com/office/2006/metadata/properties" xmlns:ns2="3603b9aa-3ed9-479c-8db9-1f2f517792c8" xmlns:ns3="0acfc84b-a51f-4abc-8f78-f08d4aaf793d" targetNamespace="http://schemas.microsoft.com/office/2006/metadata/properties" ma:root="true" ma:fieldsID="7b1301ecd752c6177ec3dab2b3b6b6d9" ns2:_="" ns3:_="">
    <xsd:import namespace="3603b9aa-3ed9-479c-8db9-1f2f517792c8"/>
    <xsd:import namespace="0acfc84b-a51f-4abc-8f78-f08d4aaf79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3b9aa-3ed9-479c-8db9-1f2f517792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434737b-87ed-493a-ba9d-6b117cf1c67c"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cfc84b-a51f-4abc-8f78-f08d4aaf793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a0f0c02-d388-48e0-bba0-1b681fabf049}" ma:internalName="TaxCatchAll" ma:showField="CatchAllData" ma:web="0acfc84b-a51f-4abc-8f78-f08d4aaf793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03b9aa-3ed9-479c-8db9-1f2f517792c8">
      <Terms xmlns="http://schemas.microsoft.com/office/infopath/2007/PartnerControls"/>
    </lcf76f155ced4ddcb4097134ff3c332f>
    <TaxCatchAll xmlns="0acfc84b-a51f-4abc-8f78-f08d4aaf793d" xsi:nil="true"/>
  </documentManagement>
</p:properties>
</file>

<file path=customXml/itemProps1.xml><?xml version="1.0" encoding="utf-8"?>
<ds:datastoreItem xmlns:ds="http://schemas.openxmlformats.org/officeDocument/2006/customXml" ds:itemID="{711772E5-E3A8-4FBC-94E5-B2CE71AA050C}"/>
</file>

<file path=customXml/itemProps2.xml><?xml version="1.0" encoding="utf-8"?>
<ds:datastoreItem xmlns:ds="http://schemas.openxmlformats.org/officeDocument/2006/customXml" ds:itemID="{9273B760-0707-411D-A8E2-1A72BCB6841C}"/>
</file>

<file path=customXml/itemProps3.xml><?xml version="1.0" encoding="utf-8"?>
<ds:datastoreItem xmlns:ds="http://schemas.openxmlformats.org/officeDocument/2006/customXml" ds:itemID="{9EA4E4A7-CF05-4004-9C93-E0D80C10A8A7}"/>
</file>

<file path=docProps/app.xml><?xml version="1.0" encoding="utf-8"?>
<Properties xmlns="http://schemas.openxmlformats.org/officeDocument/2006/extended-properties" xmlns:vt="http://schemas.openxmlformats.org/officeDocument/2006/docPropsVTypes">
  <Template/>
  <TotalTime>6727</TotalTime>
  <Words>1281</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Akzidenz Grotesk BE Light</vt:lpstr>
      <vt:lpstr>Akzidenz Grotesk BE Medium</vt:lpstr>
      <vt:lpstr>Akzidenz Grotesk BE Regular</vt:lpstr>
      <vt:lpstr>Arial</vt:lpstr>
      <vt:lpstr>Calibri</vt:lpstr>
      <vt:lpstr>Courier New</vt:lpstr>
      <vt:lpstr>Times New Roman</vt:lpstr>
      <vt:lpstr>Wingdings</vt:lpstr>
      <vt:lpstr>Essential Research</vt:lpstr>
      <vt:lpstr>Marginal electorate poll Tasmania Results</vt:lpstr>
      <vt:lpstr>Methodology</vt:lpstr>
      <vt:lpstr>Large businesses are considered to have too much power.</vt:lpstr>
      <vt:lpstr>Profiteering and global pressures are considered the main drivers of cost-of-living increases.</vt:lpstr>
      <vt:lpstr>Wage theft &amp; Labour hire</vt:lpstr>
      <vt:lpstr>There is strong support for addressing wage theft.</vt:lpstr>
      <vt:lpstr>There is strong agreement with “Same work, same pay” concept.</vt:lpstr>
      <vt:lpstr>Almost half of Tasmanian respondents believe that labour hire practices are unfair</vt:lpstr>
      <vt:lpstr>Support is highest in all states for protecting against wage theft.</vt:lpstr>
      <vt:lpstr>Role of the federal government</vt:lpstr>
      <vt:lpstr>Wage theft protection would make a difference to workers and something the government should implement</vt:lpstr>
      <vt:lpstr>Participants are unconvinced that changing workplace laws is a risk to the economy.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Marginal electorate poll</dc:title>
  <dc:creator>Gavin White</dc:creator>
  <cp:lastModifiedBy>Gareth Hathway</cp:lastModifiedBy>
  <cp:revision>34</cp:revision>
  <dcterms:created xsi:type="dcterms:W3CDTF">2023-07-05T06:53:34Z</dcterms:created>
  <dcterms:modified xsi:type="dcterms:W3CDTF">2023-11-21T00:37:56Z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0x010100AFB562A8F0D5BD4297421BD1C2C60000</vt:lpwstr>
  </property>
</Properties>
</file>